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2.xml" ContentType="application/vnd.ms-office.chartcolorstyl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3" r:id="rId15"/>
    <p:sldId id="271" r:id="rId16"/>
    <p:sldId id="272" r:id="rId17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5B980"/>
    <a:srgbClr val="262B32"/>
    <a:srgbClr val="4A5362"/>
    <a:srgbClr val="4C5662"/>
    <a:srgbClr val="363D4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-53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2;&#1080;&#1093;&#1085;&#1077;&#1074;&#1080;&#1095;\Documents\Documents\2018%20&#1075;&#1086;&#1076;\&#1088;&#1077;&#1096;&#1077;&#1085;&#1080;&#1103;%20%20&#1089;&#1077;&#1089;&#1089;&#1080;&#1081;\&#1073;&#1102;&#1076;&#1078;&#1077;&#1090;%20&#1076;&#1083;&#1103;%20%20&#1075;&#1088;&#1072;&#1078;&#1076;&#1072;&#1085;%202016%20&#1075;&#1086;&#1076;\&#1077;&#1082;&#1089;&#1077;&#1083;&#1090;%20&#1076;&#1083;&#1103;%20&#1075;&#1088;&#1072;&#1078;&#1076;&#1072;&#1085;%202016.xls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3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hPercent val="97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5857630236192607"/>
          <c:y val="3.4398034398034398E-2"/>
          <c:w val="0.49352828796313714"/>
          <c:h val="0.86240786240786249"/>
        </c:manualLayout>
      </c:layout>
      <c:bar3DChart>
        <c:barDir val="col"/>
        <c:grouping val="stacked"/>
        <c:ser>
          <c:idx val="1"/>
          <c:order val="0"/>
          <c:tx>
            <c:strRef>
              <c:f>Лист5!$A$5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-6.4009677053538834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1418641,6</a:t>
                    </a:r>
                  </a:p>
                  <a:p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69CA-4F39-A63E-8DE0789C56F7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1408110,7</a:t>
                    </a:r>
                  </a:p>
                  <a:p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69CA-4F39-A63E-8DE0789C56F7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rgbClr val="262B32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Лист5!$B$3:$C$3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Лист5!$B$5:$C$5</c:f>
              <c:numCache>
                <c:formatCode>#,##0.00</c:formatCode>
                <c:ptCount val="2"/>
                <c:pt idx="0">
                  <c:v>1566374.7</c:v>
                </c:pt>
                <c:pt idx="1">
                  <c:v>1569241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F40-417B-8264-6E141E19C45C}"/>
            </c:ext>
          </c:extLst>
        </c:ser>
        <c:ser>
          <c:idx val="0"/>
          <c:order val="1"/>
          <c:tx>
            <c:strRef>
              <c:f>Лист5!$A$4</c:f>
              <c:strCache>
                <c:ptCount val="1"/>
                <c:pt idx="0">
                  <c:v>безвозмездные поступления 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657245,4</a:t>
                    </a:r>
                  </a:p>
                  <a:p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9CA-4F39-A63E-8DE0789C56F7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677061,8</a:t>
                    </a:r>
                  </a:p>
                  <a:p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69CA-4F39-A63E-8DE0789C56F7}"/>
                </c:ext>
              </c:extLst>
            </c:dLbl>
            <c:spPr>
              <a:noFill/>
              <a:ln w="25400">
                <a:noFill/>
              </a:ln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Лист5!$B$3:$C$3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Лист5!$B$4:$C$4</c:f>
              <c:numCache>
                <c:formatCode>#,##0.00</c:formatCode>
                <c:ptCount val="2"/>
                <c:pt idx="0">
                  <c:v>558020.19999999972</c:v>
                </c:pt>
                <c:pt idx="1">
                  <c:v>569092.19999999972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F40-417B-8264-6E141E19C45C}"/>
            </c:ext>
          </c:extLst>
        </c:ser>
        <c:dLbls>
          <c:showVal val="1"/>
        </c:dLbls>
        <c:gapWidth val="30"/>
        <c:shape val="box"/>
        <c:axId val="64161280"/>
        <c:axId val="64162816"/>
        <c:axId val="0"/>
      </c:bar3DChart>
      <c:catAx>
        <c:axId val="64161280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64162816"/>
        <c:crosses val="autoZero"/>
        <c:auto val="1"/>
        <c:lblAlgn val="ctr"/>
        <c:lblOffset val="100"/>
        <c:tickLblSkip val="1"/>
        <c:tickMarkSkip val="1"/>
      </c:catAx>
      <c:valAx>
        <c:axId val="64162816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.0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6416128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6990397120242229"/>
          <c:y val="0.41031941031941044"/>
          <c:w val="0.31715260472385215"/>
          <c:h val="0.1842751842751843"/>
        </c:manualLayout>
      </c:layout>
      <c:spPr>
        <a:noFill/>
        <a:ln w="3175">
          <a:solidFill>
            <a:srgbClr val="000000"/>
          </a:solidFill>
          <a:prstDash val="solid"/>
        </a:ln>
      </c:spPr>
    </c:legend>
    <c:plotVisOnly val="1"/>
    <c:dispBlanksAs val="gap"/>
  </c:chart>
  <c:spPr>
    <a:noFill/>
    <a:ln w="6350">
      <a:noFill/>
    </a:ln>
  </c:spPr>
  <c:txPr>
    <a:bodyPr/>
    <a:lstStyle/>
    <a:p>
      <a:pPr>
        <a:defRPr sz="1200" b="0" i="0" u="none" strike="noStrike" baseline="0">
          <a:solidFill>
            <a:srgbClr val="4C5662"/>
          </a:solidFill>
          <a:latin typeface="Impact" panose="020B0806030902050204" pitchFamily="34" charset="0"/>
          <a:ea typeface="Arial Cyr"/>
          <a:cs typeface="Arial Cyr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rotY val="3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3685722568709177E-2"/>
          <c:y val="9.1485481310883549E-2"/>
          <c:w val="0.55915196641150888"/>
          <c:h val="0.81702903737823296"/>
        </c:manualLayout>
      </c:layout>
      <c:pie3DChart>
        <c:varyColors val="1"/>
        <c:ser>
          <c:idx val="0"/>
          <c:order val="0"/>
          <c:explosion val="5"/>
          <c:dPt>
            <c:idx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A43-458A-8085-8E71B42E1B54}"/>
              </c:ext>
            </c:extLst>
          </c:dPt>
          <c:dPt>
            <c:idx val="1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A43-458A-8085-8E71B42E1B54}"/>
              </c:ext>
            </c:extLst>
          </c:dPt>
          <c:dPt>
            <c:idx val="2"/>
            <c:explosion val="3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A43-458A-8085-8E71B42E1B54}"/>
              </c:ext>
            </c:extLst>
          </c:dPt>
          <c:dLbls>
            <c:dLbl>
              <c:idx val="0"/>
              <c:layout>
                <c:manualLayout>
                  <c:x val="2.7680380934017078E-3"/>
                  <c:y val="-7.910688247302422E-2"/>
                </c:manualLayout>
              </c:layout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43-458A-8085-8E71B42E1B54}"/>
                </c:ext>
              </c:extLst>
            </c:dLbl>
            <c:dLbl>
              <c:idx val="1"/>
              <c:layout>
                <c:manualLayout>
                  <c:x val="3.01347028039812E-2"/>
                  <c:y val="-7.9262175561388162E-2"/>
                </c:manualLayout>
              </c:layout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A43-458A-8085-8E71B42E1B54}"/>
                </c:ext>
              </c:extLst>
            </c:dLbl>
            <c:dLbl>
              <c:idx val="2"/>
              <c:layout>
                <c:manualLayout>
                  <c:x val="-1.2184240363999904E-2"/>
                  <c:y val="-1.0530766987459897E-2"/>
                </c:manualLayout>
              </c:layout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A43-458A-8085-8E71B42E1B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Impact" panose="020B080603090205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Percent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Лист2!$A$3:$A$5</c:f>
              <c:strCache>
                <c:ptCount val="3"/>
                <c:pt idx="0">
                  <c:v>налоговые доходы</c:v>
                </c:pt>
                <c:pt idx="1">
                  <c:v>неналоговые 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Лист2!$B$3:$B$5</c:f>
              <c:numCache>
                <c:formatCode>#,##0.00</c:formatCode>
                <c:ptCount val="3"/>
                <c:pt idx="0">
                  <c:v>553800.4</c:v>
                </c:pt>
                <c:pt idx="1">
                  <c:v>123261.4</c:v>
                </c:pt>
                <c:pt idx="2">
                  <c:v>1408110.7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A43-458A-8085-8E71B42E1B54}"/>
            </c:ext>
          </c:extLst>
        </c:ser>
        <c:dLbls/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650965720969828"/>
          <c:y val="0.18373760571595221"/>
          <c:w val="0.283490342790302"/>
          <c:h val="0.59085812190142872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Impact" panose="020B080603090205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500">
          <a:latin typeface="Impact" panose="020B0806030902050204" pitchFamily="34" charset="0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otX val="40"/>
      <c:rotY val="170"/>
      <c:perspective val="0"/>
    </c:view3D>
    <c:plotArea>
      <c:layout>
        <c:manualLayout>
          <c:layoutTarget val="inner"/>
          <c:xMode val="edge"/>
          <c:yMode val="edge"/>
          <c:x val="0"/>
          <c:y val="5.8149058149058144E-2"/>
          <c:w val="1"/>
          <c:h val="0.7156331265043484"/>
        </c:manualLayout>
      </c:layout>
      <c:pie3DChart>
        <c:varyColors val="1"/>
        <c:ser>
          <c:idx val="1"/>
          <c:order val="0"/>
          <c:explosion val="25"/>
          <c:dLbls>
            <c:numFmt formatCode="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CatName val="1"/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Лист4!$A$6:$A$13</c:f>
              <c:strCache>
                <c:ptCount val="8"/>
                <c:pt idx="0">
                  <c:v>налог на  доходы  физических  лиц</c:v>
                </c:pt>
                <c:pt idx="1">
                  <c:v>налог на прибыль </c:v>
                </c:pt>
                <c:pt idx="2">
                  <c:v>единый  налог на  вмененный  доход </c:v>
                </c:pt>
                <c:pt idx="3">
                  <c:v>прочие  налоги</c:v>
                </c:pt>
                <c:pt idx="4">
                  <c:v>доходы  от использования имущества</c:v>
                </c:pt>
                <c:pt idx="5">
                  <c:v>плата  за  негативное  воздействие  на окружающую  среду</c:v>
                </c:pt>
                <c:pt idx="6">
                  <c:v>Штрафы,  санкции, возмещение ущерба</c:v>
                </c:pt>
                <c:pt idx="7">
                  <c:v>Прочие неналоговые доходы</c:v>
                </c:pt>
              </c:strCache>
            </c:strRef>
          </c:cat>
          <c:val>
            <c:numRef>
              <c:f>Лист4!$B$6:$B$13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3966-475B-A7DD-4EC138FA7C71}"/>
            </c:ext>
          </c:extLst>
        </c:ser>
        <c:ser>
          <c:idx val="0"/>
          <c:order val="1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explosion val="25"/>
          <c:dPt>
            <c:idx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11-3966-475B-A7DD-4EC138FA7C71}"/>
              </c:ext>
            </c:extLst>
          </c:dPt>
          <c:dPt>
            <c:idx val="1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3966-475B-A7DD-4EC138FA7C71}"/>
              </c:ext>
            </c:extLst>
          </c:dPt>
          <c:dPt>
            <c:idx val="2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3966-475B-A7DD-4EC138FA7C71}"/>
              </c:ext>
            </c:extLst>
          </c:dPt>
          <c:dPt>
            <c:idx val="3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3966-475B-A7DD-4EC138FA7C71}"/>
              </c:ext>
            </c:extLst>
          </c:dPt>
          <c:dPt>
            <c:idx val="4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3966-475B-A7DD-4EC138FA7C71}"/>
              </c:ext>
            </c:extLst>
          </c:dPt>
          <c:dPt>
            <c:idx val="5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3966-475B-A7DD-4EC138FA7C71}"/>
              </c:ext>
            </c:extLst>
          </c:dPt>
          <c:dPt>
            <c:idx val="6"/>
            <c:spPr>
              <a:solidFill>
                <a:srgbClr val="0066CC"/>
              </a:solidFill>
              <a:ln w="12700">
                <a:solidFill>
                  <a:srgbClr val="000000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D-3966-475B-A7DD-4EC138FA7C71}"/>
              </c:ext>
            </c:extLst>
          </c:dPt>
          <c:dPt>
            <c:idx val="7"/>
            <c:spPr>
              <a:solidFill>
                <a:srgbClr val="CCCCFF"/>
              </a:solidFill>
              <a:ln w="12700">
                <a:solidFill>
                  <a:srgbClr val="000000"/>
                </a:solidFill>
                <a:prstDash val="solid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F-3966-475B-A7DD-4EC138FA7C71}"/>
              </c:ext>
            </c:extLst>
          </c:dPt>
          <c:dLbls>
            <c:dLbl>
              <c:idx val="0"/>
              <c:layout>
                <c:manualLayout>
                  <c:x val="-9.3204159334523237E-2"/>
                  <c:y val="0.10262480089251746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1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966-475B-A7DD-4EC138FA7C71}"/>
                </c:ext>
              </c:extLst>
            </c:dLbl>
            <c:dLbl>
              <c:idx val="1"/>
              <c:layout>
                <c:manualLayout>
                  <c:x val="7.72926111508789E-3"/>
                  <c:y val="-5.2821703738645573E-2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1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3966-475B-A7DD-4EC138FA7C71}"/>
                </c:ext>
              </c:extLst>
            </c:dLbl>
            <c:dLbl>
              <c:idx val="2"/>
              <c:layout>
                <c:manualLayout>
                  <c:x val="2.7753555598938561E-2"/>
                  <c:y val="-3.0932665674855166E-2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1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3966-475B-A7DD-4EC138FA7C71}"/>
                </c:ext>
              </c:extLst>
            </c:dLbl>
            <c:dLbl>
              <c:idx val="3"/>
              <c:layout>
                <c:manualLayout>
                  <c:x val="5.2336391835317991E-2"/>
                  <c:y val="5.2011321165499419E-2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1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3966-475B-A7DD-4EC138FA7C71}"/>
                </c:ext>
              </c:extLst>
            </c:dLbl>
            <c:dLbl>
              <c:idx val="4"/>
              <c:layout>
                <c:manualLayout>
                  <c:x val="9.6218881730692637E-2"/>
                  <c:y val="4.9274647120722707E-2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1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3966-475B-A7DD-4EC138FA7C71}"/>
                </c:ext>
              </c:extLst>
            </c:dLbl>
            <c:dLbl>
              <c:idx val="5"/>
              <c:layout>
                <c:manualLayout>
                  <c:x val="5.2132202482954096E-2"/>
                  <c:y val="0.14348972507468813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1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3966-475B-A7DD-4EC138FA7C71}"/>
                </c:ext>
              </c:extLst>
            </c:dLbl>
            <c:dLbl>
              <c:idx val="6"/>
              <c:layout>
                <c:manualLayout>
                  <c:x val="-0.16860386253371218"/>
                  <c:y val="0.1263584793836254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1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3966-475B-A7DD-4EC138FA7C71}"/>
                </c:ext>
              </c:extLst>
            </c:dLbl>
            <c:dLbl>
              <c:idx val="7"/>
              <c:layout>
                <c:manualLayout>
                  <c:x val="-0.27868679638185739"/>
                  <c:y val="-2.1779938797972836E-2"/>
                </c:manualLayout>
              </c:layout>
              <c:numFmt formatCode="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bestFit"/>
              <c:showLegendKey val="1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3966-475B-A7DD-4EC138FA7C71}"/>
                </c:ext>
              </c:extLst>
            </c:dLbl>
            <c:numFmt formatCode="0%" sourceLinked="0"/>
            <c:spPr>
              <a:noFill/>
              <a:ln w="25400">
                <a:noFill/>
              </a:ln>
            </c:spPr>
            <c:showLegendKey val="1"/>
            <c:showCatName val="1"/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Лист4!$A$6:$A$13</c:f>
              <c:strCache>
                <c:ptCount val="8"/>
                <c:pt idx="0">
                  <c:v>налог на  доходы  физических  лиц</c:v>
                </c:pt>
                <c:pt idx="1">
                  <c:v>налог на прибыль </c:v>
                </c:pt>
                <c:pt idx="2">
                  <c:v>единый  налог на  вмененный  доход </c:v>
                </c:pt>
                <c:pt idx="3">
                  <c:v>прочие  налоги</c:v>
                </c:pt>
                <c:pt idx="4">
                  <c:v>доходы  от использования имущества</c:v>
                </c:pt>
                <c:pt idx="5">
                  <c:v>плата  за  негативное  воздействие  на окружающую  среду</c:v>
                </c:pt>
                <c:pt idx="6">
                  <c:v>Штрафы,  санкции, возмещение ущерба</c:v>
                </c:pt>
                <c:pt idx="7">
                  <c:v>Прочие неналоговые доходы</c:v>
                </c:pt>
              </c:strCache>
            </c:strRef>
          </c:cat>
          <c:val>
            <c:numRef>
              <c:f>Лист4!$C$6:$C$13</c:f>
              <c:numCache>
                <c:formatCode>#,##0.00</c:formatCode>
                <c:ptCount val="8"/>
                <c:pt idx="0">
                  <c:v>416848.3</c:v>
                </c:pt>
                <c:pt idx="1">
                  <c:v>22172.799999999996</c:v>
                </c:pt>
                <c:pt idx="2">
                  <c:v>50789.2</c:v>
                </c:pt>
                <c:pt idx="3">
                  <c:v>63990.1</c:v>
                </c:pt>
                <c:pt idx="4">
                  <c:v>69030.5</c:v>
                </c:pt>
                <c:pt idx="5">
                  <c:v>24440.400000000001</c:v>
                </c:pt>
                <c:pt idx="6">
                  <c:v>12258.5</c:v>
                </c:pt>
                <c:pt idx="7">
                  <c:v>17532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0-3966-475B-A7DD-4EC138FA7C71}"/>
            </c:ext>
          </c:extLst>
        </c:ser>
        <c:dLbls>
          <c:showCatName val="1"/>
          <c:showPercent val="1"/>
        </c:dLbls>
      </c:pie3DChart>
      <c:spPr>
        <a:noFill/>
        <a:ln w="25400">
          <a:noFill/>
        </a:ln>
      </c:spPr>
    </c:plotArea>
    <c:plotVisOnly val="1"/>
    <c:dispBlanksAs val="zero"/>
  </c:chart>
  <c:spPr>
    <a:noFill/>
    <a:ln w="6350">
      <a:noFill/>
    </a:ln>
  </c:spPr>
  <c:txPr>
    <a:bodyPr/>
    <a:lstStyle/>
    <a:p>
      <a:pPr>
        <a:defRPr sz="1200" b="0" i="0" u="none" strike="noStrike" baseline="0">
          <a:solidFill>
            <a:srgbClr val="4C5662"/>
          </a:solidFill>
          <a:latin typeface="Impact" panose="020B0806030902050204" pitchFamily="34" charset="0"/>
          <a:ea typeface="Arial Cyr"/>
          <a:cs typeface="Arial Cyr"/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pieChart>
        <c:varyColors val="1"/>
        <c:ser>
          <c:idx val="0"/>
          <c:order val="0"/>
          <c:dPt>
            <c:idx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2A2-4177-A457-6F566D4E2566}"/>
              </c:ext>
            </c:extLst>
          </c:dPt>
          <c:dPt>
            <c:idx val="1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2A2-4177-A457-6F566D4E2566}"/>
              </c:ext>
            </c:extLst>
          </c:dPt>
          <c:dPt>
            <c:idx val="2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2A2-4177-A457-6F566D4E2566}"/>
              </c:ext>
            </c:extLst>
          </c:dPt>
          <c:dLbls>
            <c:dLbl>
              <c:idx val="0"/>
              <c:layout>
                <c:manualLayout>
                  <c:x val="4.9910246670927243E-2"/>
                  <c:y val="-2.2155491895220709E-2"/>
                </c:manualLayout>
              </c:layout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2A2-4177-A457-6F566D4E2566}"/>
                </c:ext>
              </c:extLst>
            </c:dLbl>
            <c:dLbl>
              <c:idx val="1"/>
              <c:layout>
                <c:manualLayout>
                  <c:x val="-2.0522924680356762E-2"/>
                  <c:y val="-4.8900507510942E-2"/>
                </c:manualLayout>
              </c:layout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2A2-4177-A457-6F566D4E2566}"/>
                </c:ext>
              </c:extLst>
            </c:dLbl>
            <c:dLbl>
              <c:idx val="2"/>
              <c:layout>
                <c:manualLayout>
                  <c:x val="1.789262559637932E-2"/>
                  <c:y val="-1.6367640266566966E-2"/>
                </c:manualLayout>
              </c:layout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2A2-4177-A457-6F566D4E25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Impact" panose="020B080603090205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Percent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Лист1!$A$3:$A$5</c:f>
              <c:strCache>
                <c:ptCount val="3"/>
                <c:pt idx="0">
                  <c:v>муниципальные программы</c:v>
                </c:pt>
                <c:pt idx="1">
                  <c:v>региональные  программы</c:v>
                </c:pt>
                <c:pt idx="2">
                  <c:v>непрограммные  мероприятия</c:v>
                </c:pt>
              </c:strCache>
            </c:strRef>
          </c:cat>
          <c:val>
            <c:numRef>
              <c:f>Лист1!$B$3:$B$5</c:f>
              <c:numCache>
                <c:formatCode>#\ ##0.0</c:formatCode>
                <c:ptCount val="3"/>
                <c:pt idx="0">
                  <c:v>911870.7</c:v>
                </c:pt>
                <c:pt idx="1">
                  <c:v>1177802.1000000001</c:v>
                </c:pt>
                <c:pt idx="2">
                  <c:v>25830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72A2-4177-A457-6F566D4E2566}"/>
            </c:ext>
          </c:extLst>
        </c:ser>
        <c:dLbls/>
        <c:firstSliceAng val="78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0773558741604461"/>
          <c:y val="0.18785601118552503"/>
          <c:w val="0.38001326403877927"/>
          <c:h val="0.59806087231099958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Impact" panose="020B080603090205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hPercent val="64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6125746417620132"/>
          <c:y val="4.0390456810876177E-2"/>
          <c:w val="0.83874253582379887"/>
          <c:h val="0.87007649886460825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3.7323029286764127E-2"/>
                  <c:y val="-7.4075077224683539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0" i="0" u="none" strike="noStrike" baseline="0">
                      <a:solidFill>
                        <a:srgbClr val="000000"/>
                      </a:solidFill>
                      <a:latin typeface="Impact" panose="020B0806030902050204" pitchFamily="34" charset="0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83B-490F-970F-5B02997B1DF2}"/>
                </c:ext>
              </c:extLst>
            </c:dLbl>
            <c:dLbl>
              <c:idx val="1"/>
              <c:layout>
                <c:manualLayout>
                  <c:x val="6.4317815928070968E-2"/>
                  <c:y val="-8.386026685239285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0" i="0" u="none" strike="noStrike" baseline="0">
                      <a:solidFill>
                        <a:srgbClr val="000000"/>
                      </a:solidFill>
                      <a:latin typeface="Impact" panose="020B0806030902050204" pitchFamily="34" charset="0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83B-490F-970F-5B02997B1DF2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0" i="0" u="none" strike="noStrike" baseline="0">
                    <a:solidFill>
                      <a:srgbClr val="000000"/>
                    </a:solidFill>
                    <a:latin typeface="Impact" panose="020B0806030902050204" pitchFamily="34" charset="0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Лист7!$A$4:$A$5</c:f>
              <c:strCache>
                <c:ptCount val="2"/>
                <c:pt idx="0">
                  <c:v>уточненный  план</c:v>
                </c:pt>
                <c:pt idx="1">
                  <c:v>исполнено </c:v>
                </c:pt>
              </c:strCache>
            </c:strRef>
          </c:cat>
          <c:val>
            <c:numRef>
              <c:f>Лист7!$B$4:$B$5</c:f>
              <c:numCache>
                <c:formatCode>#,##0.00</c:formatCode>
                <c:ptCount val="2"/>
                <c:pt idx="0">
                  <c:v>2133323.5</c:v>
                </c:pt>
                <c:pt idx="1">
                  <c:v>2115502.7999999998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83B-490F-970F-5B02997B1DF2}"/>
            </c:ext>
          </c:extLst>
        </c:ser>
        <c:dLbls>
          <c:showVal val="1"/>
        </c:dLbls>
        <c:shape val="box"/>
        <c:axId val="115884416"/>
        <c:axId val="115885952"/>
        <c:axId val="0"/>
      </c:bar3DChart>
      <c:catAx>
        <c:axId val="115884416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500" b="0" i="0" u="none" strike="noStrike" baseline="0">
                <a:solidFill>
                  <a:srgbClr val="000000"/>
                </a:solidFill>
                <a:latin typeface="Impact" panose="020B0806030902050204" pitchFamily="34" charset="0"/>
                <a:ea typeface="Arial Cyr"/>
                <a:cs typeface="Arial Cyr"/>
              </a:defRPr>
            </a:pPr>
            <a:endParaRPr lang="ru-RU"/>
          </a:p>
        </c:txPr>
        <c:crossAx val="115885952"/>
        <c:crosses val="autoZero"/>
        <c:auto val="1"/>
        <c:lblAlgn val="ctr"/>
        <c:lblOffset val="100"/>
        <c:tickLblSkip val="1"/>
        <c:tickMarkSkip val="1"/>
      </c:catAx>
      <c:valAx>
        <c:axId val="11588595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.0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Impact" panose="020B0806030902050204" pitchFamily="34" charset="0"/>
                <a:ea typeface="Arial Cyr"/>
                <a:cs typeface="Arial Cyr"/>
              </a:defRPr>
            </a:pPr>
            <a:endParaRPr lang="ru-RU"/>
          </a:p>
        </c:txPr>
        <c:crossAx val="11588441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noFill/>
    <a:ln w="6350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hPercent val="50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411876204305856"/>
          <c:y val="0.144182032889768"/>
          <c:w val="0.89588123795694141"/>
          <c:h val="0.65281490847030454"/>
        </c:manualLayout>
      </c:layout>
      <c:bar3DChart>
        <c:barDir val="col"/>
        <c:grouping val="clustered"/>
        <c:ser>
          <c:idx val="2"/>
          <c:order val="0"/>
          <c:tx>
            <c:strRef>
              <c:f>Лист10!$C$58:$C$59</c:f>
              <c:strCache>
                <c:ptCount val="2"/>
                <c:pt idx="0">
                  <c:v>Коды бюджетной классификации</c:v>
                </c:pt>
                <c:pt idx="1">
                  <c:v>Раздел</c:v>
                </c:pt>
              </c:strCache>
            </c:strRef>
          </c:tx>
          <c:cat>
            <c:strRef>
              <c:f>Лист10!$B$60:$B$111</c:f>
              <c:strCache>
                <c:ptCount val="6"/>
                <c:pt idx="0">
                  <c:v>Общегосударственные вопросы</c:v>
                </c:pt>
                <c:pt idx="1">
                  <c:v>Культура  и кинематография </c:v>
                </c:pt>
                <c:pt idx="2">
                  <c:v>Образование</c:v>
                </c:pt>
                <c:pt idx="3">
                  <c:v>Социальная политика</c:v>
                </c:pt>
                <c:pt idx="4">
                  <c:v>Физическая культура и спорт</c:v>
                </c:pt>
                <c:pt idx="5">
                  <c:v>Прочие расходы</c:v>
                </c:pt>
              </c:strCache>
            </c:strRef>
          </c:cat>
          <c:val>
            <c:numRef>
              <c:f>Лист10!$C$60:$C$111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88F-40E1-B440-04A65159E2A5}"/>
            </c:ext>
          </c:extLst>
        </c:ser>
        <c:ser>
          <c:idx val="3"/>
          <c:order val="1"/>
          <c:tx>
            <c:strRef>
              <c:f>Лист10!$D$58:$D$59</c:f>
              <c:strCache>
                <c:ptCount val="2"/>
                <c:pt idx="0">
                  <c:v>Коды бюджетной классификации</c:v>
                </c:pt>
                <c:pt idx="1">
                  <c:v>Под-раздел</c:v>
                </c:pt>
              </c:strCache>
            </c:strRef>
          </c:tx>
          <c:cat>
            <c:strRef>
              <c:f>Лист10!$B$60:$B$111</c:f>
              <c:strCache>
                <c:ptCount val="6"/>
                <c:pt idx="0">
                  <c:v>Общегосударственные вопросы</c:v>
                </c:pt>
                <c:pt idx="1">
                  <c:v>Культура  и кинематография </c:v>
                </c:pt>
                <c:pt idx="2">
                  <c:v>Образование</c:v>
                </c:pt>
                <c:pt idx="3">
                  <c:v>Социальная политика</c:v>
                </c:pt>
                <c:pt idx="4">
                  <c:v>Физическая культура и спорт</c:v>
                </c:pt>
                <c:pt idx="5">
                  <c:v>Прочие расходы</c:v>
                </c:pt>
              </c:strCache>
            </c:strRef>
          </c:cat>
          <c:val>
            <c:numRef>
              <c:f>Лист10!$D$60:$D$111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88F-40E1-B440-04A65159E2A5}"/>
            </c:ext>
          </c:extLst>
        </c:ser>
        <c:ser>
          <c:idx val="0"/>
          <c:order val="2"/>
          <c:tx>
            <c:strRef>
              <c:f>Лист10!$E$58:$E$59</c:f>
              <c:strCache>
                <c:ptCount val="2"/>
                <c:pt idx="0">
                  <c:v>Назначено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Лист10!$B$60:$B$111</c:f>
              <c:strCache>
                <c:ptCount val="6"/>
                <c:pt idx="0">
                  <c:v>Общегосударственные вопросы</c:v>
                </c:pt>
                <c:pt idx="1">
                  <c:v>Культура  и кинематография </c:v>
                </c:pt>
                <c:pt idx="2">
                  <c:v>Образование</c:v>
                </c:pt>
                <c:pt idx="3">
                  <c:v>Социальная политика</c:v>
                </c:pt>
                <c:pt idx="4">
                  <c:v>Физическая культура и спорт</c:v>
                </c:pt>
                <c:pt idx="5">
                  <c:v>Прочие расходы</c:v>
                </c:pt>
              </c:strCache>
            </c:strRef>
          </c:cat>
          <c:val>
            <c:numRef>
              <c:f>Лист10!$E$60:$E$111</c:f>
              <c:numCache>
                <c:formatCode>#,##0.00</c:formatCode>
                <c:ptCount val="6"/>
                <c:pt idx="0">
                  <c:v>160.80000000000001</c:v>
                </c:pt>
                <c:pt idx="1">
                  <c:v>84.7</c:v>
                </c:pt>
                <c:pt idx="2">
                  <c:v>1565.4</c:v>
                </c:pt>
                <c:pt idx="3">
                  <c:v>130.5</c:v>
                </c:pt>
                <c:pt idx="4">
                  <c:v>100.1</c:v>
                </c:pt>
                <c:pt idx="5">
                  <c:v>90.1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88F-40E1-B440-04A65159E2A5}"/>
            </c:ext>
          </c:extLst>
        </c:ser>
        <c:ser>
          <c:idx val="4"/>
          <c:order val="3"/>
          <c:tx>
            <c:strRef>
              <c:f>Лист10!$F$58:$F$59</c:f>
              <c:strCache>
                <c:ptCount val="2"/>
                <c:pt idx="0">
                  <c:v>2015 г.</c:v>
                </c:pt>
              </c:strCache>
            </c:strRef>
          </c:tx>
          <c:cat>
            <c:strRef>
              <c:f>Лист10!$B$60:$B$111</c:f>
              <c:strCache>
                <c:ptCount val="6"/>
                <c:pt idx="0">
                  <c:v>Общегосударственные вопросы</c:v>
                </c:pt>
                <c:pt idx="1">
                  <c:v>Культура  и кинематография </c:v>
                </c:pt>
                <c:pt idx="2">
                  <c:v>Образование</c:v>
                </c:pt>
                <c:pt idx="3">
                  <c:v>Социальная политика</c:v>
                </c:pt>
                <c:pt idx="4">
                  <c:v>Физическая культура и спорт</c:v>
                </c:pt>
                <c:pt idx="5">
                  <c:v>Прочие расходы</c:v>
                </c:pt>
              </c:strCache>
            </c:strRef>
          </c:cat>
          <c:val>
            <c:numRef>
              <c:f>Лист10!$F$60:$F$111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788F-40E1-B440-04A65159E2A5}"/>
            </c:ext>
          </c:extLst>
        </c:ser>
        <c:ser>
          <c:idx val="1"/>
          <c:order val="4"/>
          <c:tx>
            <c:strRef>
              <c:f>Лист10!$G$58:$G$59</c:f>
              <c:strCache>
                <c:ptCount val="2"/>
                <c:pt idx="0">
                  <c:v>Исполнено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Лист10!$B$60:$B$111</c:f>
              <c:strCache>
                <c:ptCount val="6"/>
                <c:pt idx="0">
                  <c:v>Общегосударственные вопросы</c:v>
                </c:pt>
                <c:pt idx="1">
                  <c:v>Культура  и кинематография </c:v>
                </c:pt>
                <c:pt idx="2">
                  <c:v>Образование</c:v>
                </c:pt>
                <c:pt idx="3">
                  <c:v>Социальная политика</c:v>
                </c:pt>
                <c:pt idx="4">
                  <c:v>Физическая культура и спорт</c:v>
                </c:pt>
                <c:pt idx="5">
                  <c:v>Прочие расходы</c:v>
                </c:pt>
              </c:strCache>
            </c:strRef>
          </c:cat>
          <c:val>
            <c:numRef>
              <c:f>Лист10!$G$60:$G$111</c:f>
              <c:numCache>
                <c:formatCode>#,##0.00</c:formatCode>
                <c:ptCount val="6"/>
                <c:pt idx="0">
                  <c:v>158.30000000000001</c:v>
                </c:pt>
                <c:pt idx="1">
                  <c:v>84.7</c:v>
                </c:pt>
                <c:pt idx="2">
                  <c:v>1565.1</c:v>
                </c:pt>
                <c:pt idx="3">
                  <c:v>128.19999999999999</c:v>
                </c:pt>
                <c:pt idx="4">
                  <c:v>97.8</c:v>
                </c:pt>
                <c:pt idx="5">
                  <c:v>81.3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788F-40E1-B440-04A65159E2A5}"/>
            </c:ext>
          </c:extLst>
        </c:ser>
        <c:dLbls/>
        <c:shape val="box"/>
        <c:axId val="116088832"/>
        <c:axId val="116090368"/>
        <c:axId val="0"/>
      </c:bar3DChart>
      <c:catAx>
        <c:axId val="116088832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16090368"/>
        <c:crosses val="autoZero"/>
        <c:auto val="1"/>
        <c:lblAlgn val="ctr"/>
        <c:lblOffset val="100"/>
        <c:tickLblSkip val="2"/>
        <c:tickMarkSkip val="1"/>
      </c:catAx>
      <c:valAx>
        <c:axId val="116090368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.0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1608883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ln w="3175">
            <a:solidFill>
              <a:srgbClr val="000000"/>
            </a:solidFill>
            <a:prstDash val="solid"/>
          </a:ln>
        </c:spPr>
        <c:txPr>
          <a:bodyPr/>
          <a:lstStyle/>
          <a:p>
            <a:pPr rtl="0"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</c:dTable>
      <c:spPr>
        <a:noFill/>
        <a:ln w="25400">
          <a:noFill/>
        </a:ln>
      </c:spPr>
    </c:plotArea>
    <c:plotVisOnly val="1"/>
    <c:dispBlanksAs val="gap"/>
  </c:chart>
  <c:spPr>
    <a:noFill/>
    <a:ln w="6350">
      <a:noFill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0.47735</cdr:x>
      <cdr:y>0.38026</cdr:y>
    </cdr:from>
    <cdr:to>
      <cdr:x>0.67906</cdr:x>
      <cdr:y>0.57248</cdr:y>
    </cdr:to>
    <cdr:sp macro="" textlink="">
      <cdr:nvSpPr>
        <cdr:cNvPr id="8193" name="AutoShape 1">
          <a:extLst xmlns:a="http://schemas.openxmlformats.org/drawingml/2006/main">
            <a:ext uri="{FF2B5EF4-FFF2-40B4-BE49-F238E27FC236}">
              <a16:creationId xmlns:a16="http://schemas.microsoft.com/office/drawing/2014/main" xmlns="" id="{78349C7C-3891-4A43-B9F9-C5EE9AF6EEA3}"/>
            </a:ext>
          </a:extLst>
        </cdr:cNvPr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084732" y="1708957"/>
          <a:ext cx="1726052" cy="863871"/>
        </a:xfrm>
        <a:prstGeom xmlns:a="http://schemas.openxmlformats.org/drawingml/2006/main" prst="curvedDownArrow">
          <a:avLst>
            <a:gd name="adj1" fmla="val 57865"/>
            <a:gd name="adj2" fmla="val 99902"/>
            <a:gd name="adj3" fmla="val 49160"/>
          </a:avLst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rgbClr val="000000"/>
          </a:solidFill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ru-RU" sz="1000" b="0" i="0" u="none" strike="noStrike" baseline="0" dirty="0">
              <a:solidFill>
                <a:srgbClr val="000000"/>
              </a:solidFill>
              <a:latin typeface="Arial Cyr"/>
              <a:cs typeface="Arial Cyr"/>
            </a:rPr>
            <a:t>		                                                      </a:t>
          </a:r>
        </a:p>
        <a:p xmlns:a="http://schemas.openxmlformats.org/drawingml/2006/main">
          <a:pPr algn="l" rtl="0">
            <a:defRPr sz="1000"/>
          </a:pPr>
          <a:r>
            <a:rPr lang="ru-RU" sz="1000" b="0" i="0" u="none" strike="noStrike" baseline="0" dirty="0">
              <a:solidFill>
                <a:srgbClr val="000000"/>
              </a:solidFill>
              <a:latin typeface="Arial Cyr"/>
              <a:cs typeface="Arial Cyr"/>
            </a:rPr>
            <a:t>                            </a:t>
          </a:r>
          <a:r>
            <a:rPr lang="ru-RU" sz="1500" b="0" i="0" u="none" strike="noStrike" baseline="0" dirty="0">
              <a:solidFill>
                <a:srgbClr val="000000"/>
              </a:solidFill>
              <a:latin typeface="Impact" panose="020B0806030902050204" pitchFamily="34" charset="0"/>
              <a:cs typeface="Arial Cyr"/>
            </a:rPr>
            <a:t>99,2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3CBD4333-8765-4373-994B-B2C4CD30CA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202E359-43A8-4663-B374-AFF6F46EDC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5F17E991-6BF7-42FB-BD5A-381824A00A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A2ACFB8-7506-482D-B231-C980C2D8F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pPr/>
              <a:t>20.05.2021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AC199F4-016C-452B-B92B-FD7594D64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234184A-E97B-4C44-A738-C6808DD2D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80576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3F1E52A-445B-4003-8330-C9C1F8D14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16384515-B604-4B81-958B-46C790F03C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9575CF8-AA8A-4D65-81AB-92AA624C8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pPr/>
              <a:t>20.05.2021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10C2321-D046-43DC-822E-2B925CBA5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1DF8C07-8301-4549-A144-486E743A5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08389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D57117D0-51FF-462F-87A5-8F763DB29B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31F9D19D-DDD9-442E-A974-5F562456FF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D332ADB-FF6B-4182-A33F-F14AA33DE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pPr/>
              <a:t>20.05.2021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DC536EC-5EE7-4A1D-AB65-56333D74E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2528C87-E0CC-4401-80B2-1A5FE0BC3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5987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BBDEE93-9681-4D78-8831-FA7FF2D17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13716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>
            <a:extLst>
              <a:ext uri="{FF2B5EF4-FFF2-40B4-BE49-F238E27FC236}">
                <a16:creationId xmlns:a16="http://schemas.microsoft.com/office/drawing/2014/main" xmlns="" id="{141BDD5A-32D3-4C46-BBDA-7640EB3DB728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0DFFDD48-7929-44CD-8D0C-0DF35E99D7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D97FA99B-FFFC-4201-8C68-3F0BA3890C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0F76AC2-F64C-445C-91CA-52920AC02C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91F7AE-D908-4487-BA0D-1BE76725512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064510913"/>
      </p:ext>
    </p:extLst>
  </p:cSld>
  <p:clrMapOvr>
    <a:masterClrMapping/>
  </p:clrMapOvr>
  <p:transition spd="med"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6E1CE25-4CC8-4524-BC78-945C03B81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A62EFDD-9C97-4DFA-B7EF-AA3097E58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211039C-F79B-42AD-9BEE-8CAB91121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pPr/>
              <a:t>20.05.2021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35B3BBB-379E-452D-98B8-D8F092976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EB9BBEE-97C2-4DE1-9006-388B69B18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3380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D1288A-C689-4F3C-A5D6-7DFC82AEC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01F03C4-D983-4605-8DDC-22969BB07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02F1836-FDAE-4D30-9F24-CA0C31656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pPr/>
              <a:t>20.05.2021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2B648A3-3C2E-4580-86E1-FF7C49CF3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198BB75-5A23-4C9E-A6FC-F0D540901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08369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90E8138-14BB-479F-8605-6229E0BBB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C12C7E9-342B-4821-B80C-A1735E154F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2A929AAF-2AEE-463F-87B7-30D4C837A3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844FC70-6B0C-4C37-9243-D068CA353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pPr/>
              <a:t>20.05.2021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64D70FB-2759-4EF1-A94D-A626DEB0D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715A50F-847C-4446-9B00-F674A888C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9611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3AC5604-E9BD-4F6E-9BF9-7530919B2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15D398E-C1B1-4ABE-B800-2CB4B42C8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A75FA8E-4762-45B3-AAA3-EF59D8E88F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A1BC3476-8D2B-4747-A6DA-4E52D434E9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4A3CD930-E2D9-45CB-9825-F84B23C726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51AF7561-EABF-431C-A944-66AF5BB68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pPr/>
              <a:t>20.05.2021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563B115A-3794-4F0E-A7BC-357B63B72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28DC624C-5A8D-47E2-99D3-1B8ADAA81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16256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7282B8A-6393-4839-911C-43F299D5E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D532EC08-A86C-43AF-8549-E8558FB44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pPr/>
              <a:t>20.05.2021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1E06BBC2-C32C-4CC3-8AC2-FAA8B526B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5E288163-F7B8-45C6-B5DC-795CA5FAA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46081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43CBDD11-2CE3-4DBE-ABA9-CF73E3431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pPr/>
              <a:t>20.05.2021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631AB9AE-55CF-47DB-9199-08CD7E4C8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D59D9D63-08B9-457F-B339-7BA8E4898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7448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3A89639-1F31-423A-BEA4-025341FE3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C5936EB-4833-428D-9D0D-85E67C5BD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024EE994-AAE4-4140-BEBC-A18F27FB5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4F5E72C-0030-4918-BE76-309E94441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pPr/>
              <a:t>20.05.2021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8DB6F35-947F-412D-9DEB-BCCDDC9A3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1541BDB-D5E8-4538-8253-C81DEFC93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91889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0D518AA-415E-4B9E-B6CE-3D9512DC8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A0757C97-FB6D-45E9-86D6-4D17B9E469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A47D716E-729A-4CEE-A527-D5A88DC2C4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BE5531C1-0989-42F3-8B55-ED2B63693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6F46-D373-4305-8DD8-28FCC05803E0}" type="datetimeFigureOut">
              <a:rPr lang="ru-RU" smtClean="0"/>
              <a:pPr/>
              <a:t>20.05.2021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7A5DC33-81AA-4C8B-9524-D9DBAF26C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42AD5DE-476C-4848-A5E6-177BF17CC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C1024-499E-4324-A73D-2CC3F9B77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16020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85B0211F-5DAB-494F-AF3E-16B93A60ABC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33A4367-D87A-4656-9B82-E7F93FA25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0BF2EBB-B7FB-4F01-8B69-0598994E4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E4841F7-36A3-4C94-A4C4-CB9E46D097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36F46-D373-4305-8DD8-28FCC05803E0}" type="datetimeFigureOut">
              <a:rPr lang="ru-RU" smtClean="0"/>
              <a:pPr/>
              <a:t>20.05.2021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7915597-1FA5-476A-9CF9-902C4952C8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5B2BF89-047B-45E4-8349-A678D5B037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C1024-499E-4324-A73D-2CC3F9B77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1112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belofin@yandex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56A0E34F-8BD5-4F58-8719-D90EAF93287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16083" y="1738734"/>
            <a:ext cx="7885112" cy="204628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altLang="ru-RU" sz="4500" b="1" dirty="0">
                <a:solidFill>
                  <a:srgbClr val="4A5362"/>
                </a:solidFill>
                <a:latin typeface="Impact" panose="020B0806030902050204" pitchFamily="34" charset="0"/>
              </a:rPr>
              <a:t>Отчет об исполнении бюджета  муниципального образования Белореченский  район </a:t>
            </a:r>
            <a:br>
              <a:rPr lang="ru-RU" altLang="ru-RU" sz="4500" b="1" dirty="0">
                <a:solidFill>
                  <a:srgbClr val="4A5362"/>
                </a:solidFill>
                <a:latin typeface="Impact" panose="020B0806030902050204" pitchFamily="34" charset="0"/>
              </a:rPr>
            </a:br>
            <a:r>
              <a:rPr lang="ru-RU" altLang="ru-RU" sz="4500" b="1" dirty="0">
                <a:solidFill>
                  <a:srgbClr val="4A5362"/>
                </a:solidFill>
                <a:latin typeface="Impact" panose="020B0806030902050204" pitchFamily="34" charset="0"/>
              </a:rPr>
              <a:t>за  2019 год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5000"/>
    </mc:Choice>
    <mc:Fallback>
      <p:transition spd="slow" advClick="0" advTm="5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B7558A89-2D8A-4201-95FB-28EDB12868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9372601" cy="13716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  <a:t>Доля  расходов муниципальных и региональных программ в  общем  объеме расходов  бюджета  муниципального  образования Белореченский  район </a:t>
            </a:r>
            <a:b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</a:br>
            <a: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  <a:t>за 2019 год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xmlns="" id="{1DC556DF-A3F7-4C68-B931-1BEA59D7ED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57067245"/>
              </p:ext>
            </p:extLst>
          </p:nvPr>
        </p:nvGraphicFramePr>
        <p:xfrm>
          <a:off x="733245" y="1630392"/>
          <a:ext cx="10620555" cy="4546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5000"/>
    </mc:Choice>
    <mc:Fallback>
      <p:transition spd="slow" advClick="0" advTm="5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xmlns="" id="{04E4AF9B-F641-4D5B-9F77-5EE2770EF0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50588" y="381000"/>
            <a:ext cx="9160214" cy="13716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Расходы  бюджета  муниципального  образования Белореченский  район за 2019 год, </a:t>
            </a:r>
            <a:b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</a:b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                                                                                       </a:t>
            </a:r>
            <a:r>
              <a:rPr lang="ru-RU" altLang="ru-RU" sz="2500" b="1" dirty="0">
                <a:solidFill>
                  <a:srgbClr val="4C5662"/>
                </a:solidFill>
                <a:latin typeface="Impact" panose="020B0806030902050204" pitchFamily="34" charset="0"/>
              </a:rPr>
              <a:t>тыс. рублей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7B93E484-FB3E-480E-AC27-E5AD0C93FC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438467710"/>
              </p:ext>
            </p:extLst>
          </p:nvPr>
        </p:nvGraphicFramePr>
        <p:xfrm>
          <a:off x="1653702" y="1536969"/>
          <a:ext cx="8557100" cy="4494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5000"/>
    </mc:Choice>
    <mc:Fallback>
      <p:transition spd="slow" advClick="0" advTm="5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xmlns="" id="{AD2F2DCB-2B7A-4E2B-A436-CD87ECBD1A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7864" y="381000"/>
            <a:ext cx="9062937" cy="1371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  <a:t>Исполнение бюджета  муниципального  образования Белореченский  район в 2019 году в  разрезе  отраслей  </a:t>
            </a:r>
            <a:b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</a:br>
            <a: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  <a:t>                                                                                                                        (млн. рублей)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0DB7C7C4-889E-4AED-83B0-EC3D6B181E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483660888"/>
              </p:ext>
            </p:extLst>
          </p:nvPr>
        </p:nvGraphicFramePr>
        <p:xfrm>
          <a:off x="768485" y="1099226"/>
          <a:ext cx="10758791" cy="5377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5000"/>
    </mc:Choice>
    <mc:Fallback>
      <p:transition spd="slow" advClick="0" advTm="5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xmlns="" id="{1B1563CC-C430-4A2A-9DD2-7A49E9A1B4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88913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3200" dirty="0">
                <a:solidFill>
                  <a:srgbClr val="4A5362"/>
                </a:solidFill>
                <a:latin typeface="Impact" panose="020B0806030902050204" pitchFamily="34" charset="0"/>
              </a:rPr>
              <a:t>Основные направления  расходования  средств  по муниципальным  программам</a:t>
            </a:r>
            <a:r>
              <a:rPr lang="ru-RU" altLang="ru-RU" dirty="0">
                <a:solidFill>
                  <a:srgbClr val="4A5362"/>
                </a:solidFill>
                <a:latin typeface="Impact" panose="020B0806030902050204" pitchFamily="34" charset="0"/>
              </a:rPr>
              <a:t> </a:t>
            </a:r>
          </a:p>
        </p:txBody>
      </p:sp>
      <p:graphicFrame>
        <p:nvGraphicFramePr>
          <p:cNvPr id="59600" name="Group 208">
            <a:extLst>
              <a:ext uri="{FF2B5EF4-FFF2-40B4-BE49-F238E27FC236}">
                <a16:creationId xmlns:a16="http://schemas.microsoft.com/office/drawing/2014/main" xmlns="" id="{A4FAE4B9-47FD-4434-BF3E-CE403BD4FC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09644333"/>
              </p:ext>
            </p:extLst>
          </p:nvPr>
        </p:nvGraphicFramePr>
        <p:xfrm>
          <a:off x="885218" y="1509078"/>
          <a:ext cx="10350228" cy="4569088"/>
        </p:xfrm>
        <a:graphic>
          <a:graphicData uri="http://schemas.openxmlformats.org/drawingml/2006/table">
            <a:tbl>
              <a:tblPr/>
              <a:tblGrid>
                <a:gridCol w="6050603">
                  <a:extLst>
                    <a:ext uri="{9D8B030D-6E8A-4147-A177-3AD203B41FA5}">
                      <a16:colId xmlns:a16="http://schemas.microsoft.com/office/drawing/2014/main" xmlns="" val="4016941419"/>
                    </a:ext>
                  </a:extLst>
                </a:gridCol>
                <a:gridCol w="2227634">
                  <a:extLst>
                    <a:ext uri="{9D8B030D-6E8A-4147-A177-3AD203B41FA5}">
                      <a16:colId xmlns:a16="http://schemas.microsoft.com/office/drawing/2014/main" xmlns="" val="2239828775"/>
                    </a:ext>
                  </a:extLst>
                </a:gridCol>
                <a:gridCol w="2071991">
                  <a:extLst>
                    <a:ext uri="{9D8B030D-6E8A-4147-A177-3AD203B41FA5}">
                      <a16:colId xmlns:a16="http://schemas.microsoft.com/office/drawing/2014/main" xmlns="" val="1687558867"/>
                    </a:ext>
                  </a:extLst>
                </a:gridCol>
              </a:tblGrid>
              <a:tr h="76833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Times New Roman" panose="02020603050405020304" pitchFamily="18" charset="0"/>
                        </a:rPr>
                        <a:t>Наименование отраслей</a:t>
                      </a:r>
                      <a:endParaRPr kumimoji="0" lang="ru-RU" altLang="ru-RU" sz="1900" b="0" i="0" u="none" strike="noStrike" cap="none" normalizeH="0" baseline="0" dirty="0">
                        <a:ln>
                          <a:noFill/>
                        </a:ln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Times New Roman" panose="02020603050405020304" pitchFamily="18" charset="0"/>
                        </a:rPr>
                        <a:t>Факт 2019 год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Times New Roman" panose="02020603050405020304" pitchFamily="18" charset="0"/>
                        </a:rPr>
                        <a:t>(млн. рублей)</a:t>
                      </a:r>
                      <a:endParaRPr kumimoji="0" lang="ru-RU" altLang="ru-RU" sz="2500" b="1" i="0" u="none" strike="noStrike" cap="none" normalizeH="0" baseline="0" dirty="0">
                        <a:ln>
                          <a:noFill/>
                        </a:ln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Times New Roman" panose="02020603050405020304" pitchFamily="18" charset="0"/>
                        </a:rPr>
                        <a:t>Удельный вес (%%)</a:t>
                      </a:r>
                      <a:endParaRPr kumimoji="0" lang="ru-RU" altLang="ru-RU" sz="2500" b="1" i="0" u="none" strike="noStrike" cap="none" normalizeH="0" baseline="0" dirty="0">
                        <a:ln>
                          <a:noFill/>
                        </a:ln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19529647"/>
                  </a:ext>
                </a:extLst>
              </a:tr>
              <a:tr h="864377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Times New Roman" panose="02020603050405020304" pitchFamily="18" charset="0"/>
                        </a:rPr>
                        <a:t>Обеспечение деятельности органов местного самоуправления</a:t>
                      </a:r>
                      <a:endParaRPr kumimoji="0" lang="ru-RU" alt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133,9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6,4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34046542"/>
                  </a:ext>
                </a:extLst>
              </a:tr>
              <a:tr h="489071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Times New Roman" panose="02020603050405020304" pitchFamily="18" charset="0"/>
                        </a:rPr>
                        <a:t>Обеспечение деятельности казенных учреждений</a:t>
                      </a:r>
                      <a:endParaRPr kumimoji="0" lang="ru-RU" alt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120,0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5,7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6223612"/>
                  </a:ext>
                </a:extLst>
              </a:tr>
              <a:tr h="42532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Times New Roman" panose="02020603050405020304" pitchFamily="18" charset="0"/>
                        </a:rPr>
                        <a:t>Развитие образования</a:t>
                      </a:r>
                      <a:endParaRPr kumimoji="0" lang="ru-RU" alt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1465,0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70,1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67200445"/>
                  </a:ext>
                </a:extLst>
              </a:tr>
              <a:tr h="42532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Times New Roman" panose="02020603050405020304" pitchFamily="18" charset="0"/>
                        </a:rPr>
                        <a:t>Социальное обеспечение </a:t>
                      </a:r>
                      <a:endParaRPr kumimoji="0" lang="ru-RU" alt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91,4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4,3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60047649"/>
                  </a:ext>
                </a:extLst>
              </a:tr>
              <a:tr h="42532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Times New Roman" panose="02020603050405020304" pitchFamily="18" charset="0"/>
                        </a:rPr>
                        <a:t>Капитальные вложения</a:t>
                      </a:r>
                      <a:endParaRPr kumimoji="0" lang="ru-RU" alt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60,8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2,9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67493227"/>
                  </a:ext>
                </a:extLst>
              </a:tr>
              <a:tr h="42532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Times New Roman" panose="02020603050405020304" pitchFamily="18" charset="0"/>
                        </a:rPr>
                        <a:t>Прочие расходы</a:t>
                      </a:r>
                      <a:endParaRPr kumimoji="0" lang="ru-RU" alt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218,5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10,6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51680809"/>
                  </a:ext>
                </a:extLst>
              </a:tr>
              <a:tr h="42532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kumimoji="0" lang="ru-RU" alt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2089,6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346092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>
            <a:extLst>
              <a:ext uri="{FF2B5EF4-FFF2-40B4-BE49-F238E27FC236}">
                <a16:creationId xmlns:a16="http://schemas.microsoft.com/office/drawing/2014/main" xmlns="" id="{DF0B47D0-1E03-41A1-99A5-BAC451771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51" y="2565401"/>
            <a:ext cx="4608513" cy="468313"/>
          </a:xfrm>
          <a:prstGeom prst="homePlate">
            <a:avLst>
              <a:gd name="adj" fmla="val 246017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700">
                <a:solidFill>
                  <a:srgbClr val="4A5362"/>
                </a:solidFill>
                <a:latin typeface="Impact" panose="020B0806030902050204" pitchFamily="34" charset="0"/>
              </a:rPr>
              <a:t>Общегосударственные</a:t>
            </a:r>
          </a:p>
          <a:p>
            <a:pPr algn="ctr" eaLnBrk="1" hangingPunct="1"/>
            <a:r>
              <a:rPr lang="ru-RU" altLang="ru-RU" sz="1700">
                <a:solidFill>
                  <a:srgbClr val="4A5362"/>
                </a:solidFill>
                <a:latin typeface="Impact" panose="020B0806030902050204" pitchFamily="34" charset="0"/>
              </a:rPr>
              <a:t> вопросы </a:t>
            </a:r>
          </a:p>
        </p:txBody>
      </p:sp>
      <p:sp>
        <p:nvSpPr>
          <p:cNvPr id="17411" name="AutoShape 3">
            <a:extLst>
              <a:ext uri="{FF2B5EF4-FFF2-40B4-BE49-F238E27FC236}">
                <a16:creationId xmlns:a16="http://schemas.microsoft.com/office/drawing/2014/main" xmlns="" id="{ECF4017C-42A7-4465-B864-09334A42E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50" y="3392490"/>
            <a:ext cx="3384550" cy="468313"/>
          </a:xfrm>
          <a:prstGeom prst="homePlate">
            <a:avLst>
              <a:gd name="adj" fmla="val 180678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sz="1700" dirty="0">
              <a:solidFill>
                <a:srgbClr val="4A5362"/>
              </a:solidFill>
              <a:latin typeface="Impact" panose="020B0806030902050204" pitchFamily="34" charset="0"/>
            </a:endParaRPr>
          </a:p>
          <a:p>
            <a:pPr algn="ctr" eaLnBrk="1" hangingPunct="1"/>
            <a:r>
              <a:rPr lang="ru-RU" altLang="ru-RU" sz="1700" dirty="0">
                <a:solidFill>
                  <a:srgbClr val="4A5362"/>
                </a:solidFill>
                <a:latin typeface="Impact" panose="020B0806030902050204" pitchFamily="34" charset="0"/>
              </a:rPr>
              <a:t>Социальная </a:t>
            </a:r>
          </a:p>
          <a:p>
            <a:pPr algn="ctr" eaLnBrk="1" hangingPunct="1"/>
            <a:r>
              <a:rPr lang="ru-RU" altLang="ru-RU" sz="1700" dirty="0">
                <a:solidFill>
                  <a:srgbClr val="4A5362"/>
                </a:solidFill>
                <a:latin typeface="Impact" panose="020B0806030902050204" pitchFamily="34" charset="0"/>
              </a:rPr>
              <a:t>политика</a:t>
            </a:r>
          </a:p>
          <a:p>
            <a:pPr algn="ctr" eaLnBrk="1" hangingPunct="1"/>
            <a:endParaRPr lang="ru-RU" altLang="ru-RU" sz="1700" dirty="0">
              <a:solidFill>
                <a:srgbClr val="4A5362"/>
              </a:solidFill>
              <a:latin typeface="Impact" panose="020B0806030902050204" pitchFamily="34" charset="0"/>
            </a:endParaRP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xmlns="" id="{061E015E-48D0-4743-BF4F-98481CB1E6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45140" y="412750"/>
            <a:ext cx="8845011" cy="118268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altLang="ru-RU" sz="2500" b="1" dirty="0">
                <a:solidFill>
                  <a:srgbClr val="4A5362"/>
                </a:solidFill>
                <a:latin typeface="Impact" panose="020B0806030902050204" pitchFamily="34" charset="0"/>
              </a:rPr>
              <a:t>Расходы  на  1 жителя  муниципального  образования Белореченский  район в 2019 году по отдельным отраслям (тыс. рублей)</a:t>
            </a:r>
          </a:p>
        </p:txBody>
      </p:sp>
      <p:sp>
        <p:nvSpPr>
          <p:cNvPr id="17413" name="AutoShape 5">
            <a:extLst>
              <a:ext uri="{FF2B5EF4-FFF2-40B4-BE49-F238E27FC236}">
                <a16:creationId xmlns:a16="http://schemas.microsoft.com/office/drawing/2014/main" xmlns="" id="{B0ADF0B1-3C1A-4A59-A442-4EEA6450A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1814" y="1773238"/>
            <a:ext cx="6840537" cy="468312"/>
          </a:xfrm>
          <a:prstGeom prst="homePlate">
            <a:avLst>
              <a:gd name="adj" fmla="val 365170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700">
                <a:solidFill>
                  <a:srgbClr val="4A5362"/>
                </a:solidFill>
                <a:latin typeface="Impact" panose="020B0806030902050204" pitchFamily="34" charset="0"/>
              </a:rPr>
              <a:t>образование</a:t>
            </a:r>
          </a:p>
        </p:txBody>
      </p:sp>
      <p:sp>
        <p:nvSpPr>
          <p:cNvPr id="17414" name="Oval 6">
            <a:extLst>
              <a:ext uri="{FF2B5EF4-FFF2-40B4-BE49-F238E27FC236}">
                <a16:creationId xmlns:a16="http://schemas.microsoft.com/office/drawing/2014/main" xmlns="" id="{202C6D0B-238A-4D7C-B7B3-17E691E22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1700214"/>
            <a:ext cx="1081088" cy="649287"/>
          </a:xfrm>
          <a:prstGeom prst="ellipse">
            <a:avLst/>
          </a:prstGeom>
          <a:solidFill>
            <a:srgbClr val="D5B980"/>
          </a:solidFill>
          <a:ln w="9525">
            <a:solidFill>
              <a:schemeClr val="tx1"/>
            </a:solidFill>
            <a:round/>
            <a:headEnd/>
            <a:tailEnd/>
          </a:ln>
          <a:effectLst>
            <a:glow rad="38100">
              <a:schemeClr val="accent1">
                <a:alpha val="40000"/>
              </a:schemeClr>
            </a:glow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solidFill>
                  <a:srgbClr val="262B32"/>
                </a:solidFill>
                <a:latin typeface="Impact" panose="020B0806030902050204" pitchFamily="34" charset="0"/>
              </a:rPr>
              <a:t>14,4</a:t>
            </a:r>
          </a:p>
        </p:txBody>
      </p:sp>
      <p:sp>
        <p:nvSpPr>
          <p:cNvPr id="17415" name="Oval 8">
            <a:extLst>
              <a:ext uri="{FF2B5EF4-FFF2-40B4-BE49-F238E27FC236}">
                <a16:creationId xmlns:a16="http://schemas.microsoft.com/office/drawing/2014/main" xmlns="" id="{234A1CC0-D226-433D-A0F7-5FE1453DA8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3286126"/>
            <a:ext cx="1081088" cy="647700"/>
          </a:xfrm>
          <a:prstGeom prst="ellipse">
            <a:avLst/>
          </a:prstGeom>
          <a:solidFill>
            <a:srgbClr val="D5B980"/>
          </a:solidFill>
          <a:ln w="9525">
            <a:solidFill>
              <a:schemeClr val="tx1"/>
            </a:solidFill>
            <a:round/>
            <a:headEnd/>
            <a:tailEnd/>
          </a:ln>
          <a:effectLst>
            <a:glow rad="38100">
              <a:schemeClr val="accent1">
                <a:alpha val="40000"/>
              </a:schemeClr>
            </a:glow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solidFill>
                  <a:srgbClr val="262B32"/>
                </a:solidFill>
                <a:latin typeface="Impact" panose="020B0806030902050204" pitchFamily="34" charset="0"/>
              </a:rPr>
              <a:t>1,2</a:t>
            </a:r>
          </a:p>
        </p:txBody>
      </p:sp>
      <p:sp>
        <p:nvSpPr>
          <p:cNvPr id="17416" name="AutoShape 9">
            <a:extLst>
              <a:ext uri="{FF2B5EF4-FFF2-40B4-BE49-F238E27FC236}">
                <a16:creationId xmlns:a16="http://schemas.microsoft.com/office/drawing/2014/main" xmlns="" id="{B15930F5-07B6-4F4D-9DCE-6148EAC42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7532" y="4375316"/>
            <a:ext cx="3384550" cy="514350"/>
          </a:xfrm>
          <a:prstGeom prst="homePlate">
            <a:avLst>
              <a:gd name="adj" fmla="val 146989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700">
                <a:solidFill>
                  <a:srgbClr val="4A5362"/>
                </a:solidFill>
                <a:latin typeface="Impact" panose="020B0806030902050204" pitchFamily="34" charset="0"/>
              </a:rPr>
              <a:t>Физическая </a:t>
            </a:r>
          </a:p>
          <a:p>
            <a:pPr algn="ctr" eaLnBrk="1" hangingPunct="1"/>
            <a:r>
              <a:rPr lang="ru-RU" altLang="ru-RU" sz="1700">
                <a:solidFill>
                  <a:srgbClr val="4A5362"/>
                </a:solidFill>
                <a:latin typeface="Impact" panose="020B0806030902050204" pitchFamily="34" charset="0"/>
              </a:rPr>
              <a:t>культура  и спорт</a:t>
            </a:r>
          </a:p>
        </p:txBody>
      </p:sp>
      <p:sp>
        <p:nvSpPr>
          <p:cNvPr id="17417" name="Oval 10">
            <a:extLst>
              <a:ext uri="{FF2B5EF4-FFF2-40B4-BE49-F238E27FC236}">
                <a16:creationId xmlns:a16="http://schemas.microsoft.com/office/drawing/2014/main" xmlns="" id="{884D8BB5-141B-413C-8DEF-AAF37F078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4292602"/>
            <a:ext cx="1081088" cy="649288"/>
          </a:xfrm>
          <a:prstGeom prst="ellipse">
            <a:avLst/>
          </a:prstGeom>
          <a:solidFill>
            <a:srgbClr val="D5B980"/>
          </a:solidFill>
          <a:ln w="9525">
            <a:solidFill>
              <a:schemeClr val="tx1"/>
            </a:solidFill>
            <a:round/>
            <a:headEnd/>
            <a:tailEnd/>
          </a:ln>
          <a:effectLst>
            <a:glow rad="38100">
              <a:schemeClr val="accent1">
                <a:alpha val="40000"/>
              </a:schemeClr>
            </a:glow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solidFill>
                  <a:srgbClr val="262B32"/>
                </a:solidFill>
                <a:latin typeface="Impact" panose="020B0806030902050204" pitchFamily="34" charset="0"/>
              </a:rPr>
              <a:t>0,9</a:t>
            </a:r>
          </a:p>
        </p:txBody>
      </p:sp>
      <p:sp>
        <p:nvSpPr>
          <p:cNvPr id="17418" name="Oval 11">
            <a:extLst>
              <a:ext uri="{FF2B5EF4-FFF2-40B4-BE49-F238E27FC236}">
                <a16:creationId xmlns:a16="http://schemas.microsoft.com/office/drawing/2014/main" xmlns="" id="{277AC198-59CA-426A-849D-98B56BEFF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2492376"/>
            <a:ext cx="1081088" cy="576263"/>
          </a:xfrm>
          <a:prstGeom prst="ellipse">
            <a:avLst/>
          </a:prstGeom>
          <a:solidFill>
            <a:srgbClr val="D5B980"/>
          </a:solidFill>
          <a:ln w="9525">
            <a:solidFill>
              <a:schemeClr val="tx1"/>
            </a:solidFill>
            <a:round/>
            <a:headEnd/>
            <a:tailEnd/>
          </a:ln>
          <a:effectLst>
            <a:glow rad="38100">
              <a:schemeClr val="accent1">
                <a:alpha val="40000"/>
              </a:schemeClr>
            </a:glow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solidFill>
                  <a:srgbClr val="262B32"/>
                </a:solidFill>
                <a:latin typeface="Impact" panose="020B0806030902050204" pitchFamily="34" charset="0"/>
              </a:rPr>
              <a:t>1,5</a:t>
            </a:r>
          </a:p>
        </p:txBody>
      </p:sp>
      <p:sp>
        <p:nvSpPr>
          <p:cNvPr id="17421" name="AutoShape 189">
            <a:extLst>
              <a:ext uri="{FF2B5EF4-FFF2-40B4-BE49-F238E27FC236}">
                <a16:creationId xmlns:a16="http://schemas.microsoft.com/office/drawing/2014/main" xmlns="" id="{25B4A1AC-3BD6-4435-A896-AEA448DB1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1814" y="5229225"/>
            <a:ext cx="3024187" cy="514350"/>
          </a:xfrm>
          <a:prstGeom prst="homePlate">
            <a:avLst>
              <a:gd name="adj" fmla="val 143506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700">
                <a:solidFill>
                  <a:srgbClr val="4A5362"/>
                </a:solidFill>
                <a:latin typeface="Impact" panose="020B0806030902050204" pitchFamily="34" charset="0"/>
              </a:rPr>
              <a:t>Культура  и </a:t>
            </a:r>
          </a:p>
          <a:p>
            <a:pPr algn="ctr" eaLnBrk="1" hangingPunct="1"/>
            <a:r>
              <a:rPr lang="ru-RU" altLang="ru-RU" sz="1700">
                <a:solidFill>
                  <a:srgbClr val="4A5362"/>
                </a:solidFill>
                <a:latin typeface="Impact" panose="020B0806030902050204" pitchFamily="34" charset="0"/>
              </a:rPr>
              <a:t>кинематография</a:t>
            </a:r>
          </a:p>
        </p:txBody>
      </p:sp>
      <p:sp>
        <p:nvSpPr>
          <p:cNvPr id="17422" name="Oval 190">
            <a:extLst>
              <a:ext uri="{FF2B5EF4-FFF2-40B4-BE49-F238E27FC236}">
                <a16:creationId xmlns:a16="http://schemas.microsoft.com/office/drawing/2014/main" xmlns="" id="{87DF0770-321A-4204-BF9B-8103C2201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088" y="5229226"/>
            <a:ext cx="1079500" cy="576263"/>
          </a:xfrm>
          <a:prstGeom prst="ellipse">
            <a:avLst/>
          </a:prstGeom>
          <a:solidFill>
            <a:srgbClr val="D5B980"/>
          </a:solidFill>
          <a:ln w="9525">
            <a:solidFill>
              <a:schemeClr val="tx1"/>
            </a:solidFill>
            <a:round/>
            <a:headEnd/>
            <a:tailEnd/>
          </a:ln>
          <a:effectLst>
            <a:glow rad="38100">
              <a:schemeClr val="accent1">
                <a:alpha val="40000"/>
              </a:schemeClr>
            </a:glow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solidFill>
                  <a:srgbClr val="262B32"/>
                </a:solidFill>
                <a:latin typeface="Impact" panose="020B0806030902050204" pitchFamily="34" charset="0"/>
              </a:rPr>
              <a:t>0,8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5000"/>
    </mc:Choice>
    <mc:Fallback>
      <p:transition spd="slow" advClick="0" advTm="5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xmlns="" id="{CCD70AFD-6132-4632-9F95-098C265FBB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dirty="0">
                <a:solidFill>
                  <a:srgbClr val="4A5362"/>
                </a:solidFill>
                <a:latin typeface="Impact" panose="020B0806030902050204" pitchFamily="34" charset="0"/>
              </a:rPr>
              <a:t>Контактная  информация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xmlns="" id="{A8A00766-BDFF-496E-BFC6-95D4453C1E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575881"/>
            <a:ext cx="10299970" cy="4520119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sz="2600" b="1" dirty="0">
                <a:solidFill>
                  <a:srgbClr val="4A5362"/>
                </a:solidFill>
                <a:latin typeface="Impact" panose="020B0806030902050204" pitchFamily="34" charset="0"/>
              </a:rPr>
              <a:t>Финансовое управление  администрации  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sz="2600" b="1" dirty="0">
                <a:solidFill>
                  <a:srgbClr val="4A5362"/>
                </a:solidFill>
                <a:latin typeface="Impact" panose="020B0806030902050204" pitchFamily="34" charset="0"/>
              </a:rPr>
              <a:t>муниципального образования Белореченский  район 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600" b="1" dirty="0">
              <a:solidFill>
                <a:srgbClr val="4A5362"/>
              </a:solidFill>
              <a:latin typeface="Impact" panose="020B0806030902050204" pitchFamily="34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sz="2600" b="1" dirty="0">
                <a:solidFill>
                  <a:srgbClr val="4A5362"/>
                </a:solidFill>
                <a:latin typeface="Impact" panose="020B0806030902050204" pitchFamily="34" charset="0"/>
              </a:rPr>
              <a:t>Адрес:  352630, Краснодарский  край, г. Белореченск, ул. Ленина, 111</a:t>
            </a:r>
          </a:p>
          <a:p>
            <a:pPr algn="ctr" eaLnBrk="1" hangingPunct="1">
              <a:lnSpc>
                <a:spcPct val="90000"/>
              </a:lnSpc>
              <a:defRPr/>
            </a:pPr>
            <a:endParaRPr lang="ru-RU" altLang="ru-RU" sz="2600" b="1" dirty="0">
              <a:solidFill>
                <a:srgbClr val="4A5362"/>
              </a:solidFill>
              <a:latin typeface="Impact" panose="020B0806030902050204" pitchFamily="34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sz="2600" b="1" dirty="0">
                <a:solidFill>
                  <a:srgbClr val="4A5362"/>
                </a:solidFill>
                <a:latin typeface="Impact" panose="020B0806030902050204" pitchFamily="34" charset="0"/>
              </a:rPr>
              <a:t>Телефоны (факс)  (8 86155) 2-29-35, 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600" b="1" dirty="0">
              <a:solidFill>
                <a:srgbClr val="4A5362"/>
              </a:solidFill>
              <a:latin typeface="Impact" panose="020B0806030902050204" pitchFamily="34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sz="2600" b="1" dirty="0">
                <a:solidFill>
                  <a:srgbClr val="4A5362"/>
                </a:solidFill>
                <a:latin typeface="Impact" panose="020B0806030902050204" pitchFamily="34" charset="0"/>
              </a:rPr>
              <a:t>Электронная почта:  </a:t>
            </a:r>
            <a:r>
              <a:rPr lang="ru-RU" altLang="ru-RU" sz="2600" b="1" dirty="0"/>
              <a:t> </a:t>
            </a:r>
            <a:r>
              <a:rPr lang="en-US" altLang="ru-RU" sz="2600" b="1" dirty="0">
                <a:hlinkClick r:id="rId2"/>
              </a:rPr>
              <a:t>belofin@yandex.ru</a:t>
            </a:r>
            <a:endParaRPr lang="ru-RU" altLang="ru-RU" sz="2600" b="1" dirty="0"/>
          </a:p>
          <a:p>
            <a:pPr eaLnBrk="1" hangingPunct="1">
              <a:lnSpc>
                <a:spcPct val="90000"/>
              </a:lnSpc>
              <a:defRPr/>
            </a:pPr>
            <a:endParaRPr lang="ru-RU" altLang="ru-RU" sz="2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5000"/>
    </mc:Choice>
    <mc:Fallback>
      <p:transition spd="slow" advClick="0"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xmlns="" id="{3C903706-942B-4567-97B7-19379995F0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21434" y="372492"/>
            <a:ext cx="9549441" cy="121476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363D48"/>
                </a:solidFill>
                <a:latin typeface="Impact" panose="020B0806030902050204" pitchFamily="34" charset="0"/>
              </a:rPr>
              <a:t>Основные цели и задачи, заявленные при формировании проекта бюджета на 2019 год: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xmlns="" id="{92AA5634-42C8-4885-9A77-0C4890175B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31369" y="1971136"/>
            <a:ext cx="8819880" cy="4170871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altLang="ru-RU" dirty="0">
                <a:solidFill>
                  <a:srgbClr val="363D48"/>
                </a:solidFill>
                <a:latin typeface="Impact" panose="020B0806030902050204" pitchFamily="34" charset="0"/>
              </a:rPr>
              <a:t>сохранение и выполнение всех социальных обязательств;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dirty="0">
                <a:solidFill>
                  <a:srgbClr val="363D48"/>
                </a:solidFill>
                <a:latin typeface="Impact" panose="020B0806030902050204" pitchFamily="34" charset="0"/>
              </a:rPr>
              <a:t>обеспечение сбалансированности и  устойчивости бюджетной системы  муниципального  района;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dirty="0">
                <a:solidFill>
                  <a:srgbClr val="363D48"/>
                </a:solidFill>
                <a:latin typeface="Impact" panose="020B0806030902050204" pitchFamily="34" charset="0"/>
              </a:rPr>
              <a:t>повышение эффективности бюджетных  расходов;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dirty="0">
                <a:solidFill>
                  <a:srgbClr val="363D48"/>
                </a:solidFill>
                <a:latin typeface="Impact" panose="020B0806030902050204" pitchFamily="34" charset="0"/>
              </a:rPr>
              <a:t>удовлетворение потребностей  жителей в качественных  услугах образования,  культуры  и спорта;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dirty="0">
                <a:solidFill>
                  <a:srgbClr val="363D48"/>
                </a:solidFill>
                <a:latin typeface="Impact" panose="020B0806030902050204" pitchFamily="34" charset="0"/>
              </a:rPr>
              <a:t>обеспечение прозрачности  и  открытости бюджетного  процесса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5000"/>
    </mc:Choice>
    <mc:Fallback>
      <p:transition spd="slow" advClick="0" advTm="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xmlns="" id="{17EAF544-A97A-4C07-B574-B0D5467B2B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8301" y="381000"/>
            <a:ext cx="9790981" cy="13716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Решенные цели  и  задачи при исполнении бюджета муниципального  образования Белореченский  район</a:t>
            </a:r>
            <a:endParaRPr lang="ru-RU" altLang="ru-RU" sz="3300" dirty="0">
              <a:solidFill>
                <a:srgbClr val="4C5662"/>
              </a:solidFill>
              <a:latin typeface="Impact" panose="020B0806030902050204" pitchFamily="34" charset="0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xmlns="" id="{8B0A9A01-5024-4644-8BE4-4DBD885132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68576" y="1981200"/>
            <a:ext cx="7642225" cy="4114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ru-RU" altLang="ru-RU" sz="2100" dirty="0">
                <a:solidFill>
                  <a:srgbClr val="4C5662"/>
                </a:solidFill>
                <a:latin typeface="Impact" panose="020B0806030902050204" pitchFamily="34" charset="0"/>
              </a:rPr>
              <a:t>увеличение заработной плата работников бюджетной сферы с учетом достижения целевых значений «дорожных карт»;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100" dirty="0">
                <a:solidFill>
                  <a:srgbClr val="4C5662"/>
                </a:solidFill>
                <a:latin typeface="Impact" panose="020B0806030902050204" pitchFamily="34" charset="0"/>
              </a:rPr>
              <a:t>по обеспечению доступности дошкольного образования для детей в  возрасте от 3 до 7  лет;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100" dirty="0">
                <a:solidFill>
                  <a:srgbClr val="4C5662"/>
                </a:solidFill>
                <a:latin typeface="Impact" panose="020B0806030902050204" pitchFamily="34" charset="0"/>
              </a:rPr>
              <a:t>созданы  условия  для  оказания качественных  муниципальных  услуг;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100" dirty="0">
                <a:solidFill>
                  <a:srgbClr val="4C5662"/>
                </a:solidFill>
                <a:latin typeface="Impact" panose="020B0806030902050204" pitchFamily="34" charset="0"/>
              </a:rPr>
              <a:t>обеспечено  соответствие доходов  и расходов бюджета муниципального  образования Белореченский  район;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100" dirty="0">
                <a:solidFill>
                  <a:srgbClr val="4C5662"/>
                </a:solidFill>
                <a:latin typeface="Impact" panose="020B0806030902050204" pitchFamily="34" charset="0"/>
              </a:rPr>
              <a:t>формирование и исполнение бюджета  в «программном формате»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100" dirty="0">
                <a:solidFill>
                  <a:srgbClr val="4C5662"/>
                </a:solidFill>
                <a:latin typeface="Impact" panose="020B0806030902050204" pitchFamily="34" charset="0"/>
              </a:rPr>
              <a:t>реализованы  мероприятия,  направленные  на  обеспечение прозрачности и  открытости  бюджетного процесса.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5000"/>
    </mc:Choice>
    <mc:Fallback>
      <p:transition spd="slow" advClick="0" advTm="5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xmlns="" id="{08731414-0294-4A5C-8987-B2E5E15A05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5556" y="381000"/>
            <a:ext cx="9115246" cy="1371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Доходы бюджета муниципального  образования Белореченский  район </a:t>
            </a:r>
          </a:p>
        </p:txBody>
      </p:sp>
      <p:graphicFrame>
        <p:nvGraphicFramePr>
          <p:cNvPr id="6229" name="Group 85">
            <a:extLst>
              <a:ext uri="{FF2B5EF4-FFF2-40B4-BE49-F238E27FC236}">
                <a16:creationId xmlns:a16="http://schemas.microsoft.com/office/drawing/2014/main" xmlns="" id="{0370933B-27E1-4EAE-86BB-CCF4D035E4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045642"/>
              </p:ext>
            </p:extLst>
          </p:nvPr>
        </p:nvGraphicFramePr>
        <p:xfrm>
          <a:off x="1095557" y="1967633"/>
          <a:ext cx="9710228" cy="4140650"/>
        </p:xfrm>
        <a:graphic>
          <a:graphicData uri="http://schemas.openxmlformats.org/drawingml/2006/table">
            <a:tbl>
              <a:tblPr/>
              <a:tblGrid>
                <a:gridCol w="4740096">
                  <a:extLst>
                    <a:ext uri="{9D8B030D-6E8A-4147-A177-3AD203B41FA5}">
                      <a16:colId xmlns:a16="http://schemas.microsoft.com/office/drawing/2014/main" xmlns="" val="885463835"/>
                    </a:ext>
                  </a:extLst>
                </a:gridCol>
                <a:gridCol w="2294768">
                  <a:extLst>
                    <a:ext uri="{9D8B030D-6E8A-4147-A177-3AD203B41FA5}">
                      <a16:colId xmlns:a16="http://schemas.microsoft.com/office/drawing/2014/main" xmlns="" val="1991379379"/>
                    </a:ext>
                  </a:extLst>
                </a:gridCol>
                <a:gridCol w="2675364">
                  <a:extLst>
                    <a:ext uri="{9D8B030D-6E8A-4147-A177-3AD203B41FA5}">
                      <a16:colId xmlns:a16="http://schemas.microsoft.com/office/drawing/2014/main" xmlns="" val="2374750711"/>
                    </a:ext>
                  </a:extLst>
                </a:gridCol>
              </a:tblGrid>
              <a:tr h="10492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Показатель 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2018 год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2019 год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11331164"/>
                  </a:ext>
                </a:extLst>
              </a:tr>
              <a:tr h="9143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Доходы,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тыс. рублей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2 075 020,0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100" dirty="0">
                          <a:solidFill>
                            <a:srgbClr val="4A5362"/>
                          </a:solidFill>
                          <a:latin typeface="Impact" panose="020B0806030902050204" pitchFamily="34" charset="0"/>
                        </a:rPr>
                        <a:t>2 085 172,5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60955039"/>
                  </a:ext>
                </a:extLst>
              </a:tr>
              <a:tr h="9426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Численность населения  на  отчетную дату, </a:t>
                      </a:r>
                      <a:r>
                        <a:rPr kumimoji="0" lang="ru-RU" altLang="ru-RU" sz="2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тыс.человек</a:t>
                      </a:r>
                      <a:endParaRPr kumimoji="0" lang="ru-RU" altLang="ru-RU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4A5362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108,7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100" dirty="0">
                          <a:solidFill>
                            <a:srgbClr val="4A5362"/>
                          </a:solidFill>
                          <a:latin typeface="Impact" panose="020B0806030902050204" pitchFamily="34" charset="0"/>
                        </a:rPr>
                        <a:t>108,5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48898474"/>
                  </a:ext>
                </a:extLst>
              </a:tr>
              <a:tr h="12343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Доходы  на одного  жителя,  тыс. рублей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A5362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19,1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100" dirty="0">
                          <a:solidFill>
                            <a:srgbClr val="4A5362"/>
                          </a:solidFill>
                          <a:latin typeface="Impact" panose="020B0806030902050204" pitchFamily="34" charset="0"/>
                        </a:rPr>
                        <a:t>19,2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5234211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5000"/>
    </mc:Choice>
    <mc:Fallback>
      <p:transition spd="slow" advClick="0" advTm="5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6DB84F11-CD4C-4512-B703-16FE9B2947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796" y="273050"/>
            <a:ext cx="9624205" cy="1296958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Поступление доходов  в  бюджет муниципального  образования Белореченский  район в  2017  году     </a:t>
            </a:r>
            <a:b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</a:b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                                                                                 </a:t>
            </a:r>
            <a:r>
              <a:rPr lang="ru-RU" altLang="ru-RU" sz="2100" b="1" dirty="0">
                <a:solidFill>
                  <a:srgbClr val="4C5662"/>
                </a:solidFill>
                <a:latin typeface="Impact" panose="020B0806030902050204" pitchFamily="34" charset="0"/>
              </a:rPr>
              <a:t>                                  (тыс. рублей)</a:t>
            </a: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xmlns="" id="{D0CEB562-19C7-4343-B272-8A2766A09A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267548559"/>
              </p:ext>
            </p:extLst>
          </p:nvPr>
        </p:nvGraphicFramePr>
        <p:xfrm>
          <a:off x="1128410" y="1570008"/>
          <a:ext cx="10252952" cy="50149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5000"/>
    </mc:Choice>
    <mc:Fallback>
      <p:transition spd="slow" advClick="0" advTm="5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xmlns="" id="{03A5FDD0-D77C-4AD7-960C-DF630BB82D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63038" y="381000"/>
            <a:ext cx="10058400" cy="13716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363D48"/>
                </a:solidFill>
                <a:latin typeface="Impact" panose="020B0806030902050204" pitchFamily="34" charset="0"/>
              </a:rPr>
              <a:t>Структура доходов  бюджета  муниципального  образования Белореченский район </a:t>
            </a:r>
            <a:r>
              <a:rPr lang="ru-RU" altLang="ru-RU" sz="3300" b="1">
                <a:solidFill>
                  <a:srgbClr val="363D48"/>
                </a:solidFill>
                <a:latin typeface="Impact" panose="020B0806030902050204" pitchFamily="34" charset="0"/>
              </a:rPr>
              <a:t>в  </a:t>
            </a:r>
            <a:r>
              <a:rPr lang="ru-RU" altLang="ru-RU" sz="3300" b="1" smtClean="0">
                <a:solidFill>
                  <a:srgbClr val="363D48"/>
                </a:solidFill>
                <a:latin typeface="Impact" panose="020B0806030902050204" pitchFamily="34" charset="0"/>
              </a:rPr>
              <a:t>2019 году</a:t>
            </a:r>
            <a:endParaRPr lang="ru-RU" altLang="ru-RU" sz="3300" b="1" dirty="0">
              <a:solidFill>
                <a:srgbClr val="363D48"/>
              </a:solidFill>
              <a:latin typeface="Impact" panose="020B0806030902050204" pitchFamily="34" charset="0"/>
            </a:endParaRP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4D225279-9D37-4EFF-BE64-55D918F2B6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502405794"/>
              </p:ext>
            </p:extLst>
          </p:nvPr>
        </p:nvGraphicFramePr>
        <p:xfrm>
          <a:off x="1522328" y="1657350"/>
          <a:ext cx="9706634" cy="4819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5000"/>
    </mc:Choice>
    <mc:Fallback>
      <p:transition spd="slow" advClick="0" advTm="5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6171DB1C-3865-499E-AB6F-B97303799E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35413" y="188914"/>
            <a:ext cx="8975387" cy="1563687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Налоговые и  неналоговые  доходы  бюджета муниципального образования Белореченский  район за 2019 год (</a:t>
            </a:r>
            <a:r>
              <a:rPr lang="ru-RU" altLang="ru-RU" sz="3300" b="1" dirty="0" err="1">
                <a:solidFill>
                  <a:srgbClr val="4C5662"/>
                </a:solidFill>
                <a:latin typeface="Impact" panose="020B0806030902050204" pitchFamily="34" charset="0"/>
              </a:rPr>
              <a:t>тыс.рублей</a:t>
            </a: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)</a:t>
            </a:r>
          </a:p>
        </p:txBody>
      </p:sp>
      <p:graphicFrame>
        <p:nvGraphicFramePr>
          <p:cNvPr id="9601" name="Group 385">
            <a:extLst>
              <a:ext uri="{FF2B5EF4-FFF2-40B4-BE49-F238E27FC236}">
                <a16:creationId xmlns:a16="http://schemas.microsoft.com/office/drawing/2014/main" xmlns="" id="{09591E90-8C90-431E-B199-CC7C85B3B8D2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xmlns="" val="303108025"/>
              </p:ext>
            </p:extLst>
          </p:nvPr>
        </p:nvGraphicFramePr>
        <p:xfrm>
          <a:off x="1070043" y="1673156"/>
          <a:ext cx="10332394" cy="5053971"/>
        </p:xfrm>
        <a:graphic>
          <a:graphicData uri="http://schemas.openxmlformats.org/drawingml/2006/table">
            <a:tbl>
              <a:tblPr/>
              <a:tblGrid>
                <a:gridCol w="4934995">
                  <a:extLst>
                    <a:ext uri="{9D8B030D-6E8A-4147-A177-3AD203B41FA5}">
                      <a16:colId xmlns:a16="http://schemas.microsoft.com/office/drawing/2014/main" xmlns="" val="4099085023"/>
                    </a:ext>
                  </a:extLst>
                </a:gridCol>
                <a:gridCol w="1736018">
                  <a:extLst>
                    <a:ext uri="{9D8B030D-6E8A-4147-A177-3AD203B41FA5}">
                      <a16:colId xmlns:a16="http://schemas.microsoft.com/office/drawing/2014/main" xmlns="" val="1782466867"/>
                    </a:ext>
                  </a:extLst>
                </a:gridCol>
                <a:gridCol w="1736016">
                  <a:extLst>
                    <a:ext uri="{9D8B030D-6E8A-4147-A177-3AD203B41FA5}">
                      <a16:colId xmlns:a16="http://schemas.microsoft.com/office/drawing/2014/main" xmlns="" val="3850149917"/>
                    </a:ext>
                  </a:extLst>
                </a:gridCol>
                <a:gridCol w="1925365">
                  <a:extLst>
                    <a:ext uri="{9D8B030D-6E8A-4147-A177-3AD203B41FA5}">
                      <a16:colId xmlns:a16="http://schemas.microsoft.com/office/drawing/2014/main" xmlns="" val="1437265726"/>
                    </a:ext>
                  </a:extLst>
                </a:gridCol>
              </a:tblGrid>
              <a:tr h="57008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План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Факт 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% исполнения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79774178"/>
                  </a:ext>
                </a:extLst>
              </a:tr>
              <a:tr h="32658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Налоговые и  неналоговые  доходы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657245,4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677061,8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103,0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23616514"/>
                  </a:ext>
                </a:extLst>
              </a:tr>
              <a:tr h="32658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в  том числе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63D48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63D48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363D48"/>
                        </a:solidFill>
                        <a:effectLst/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50521211"/>
                  </a:ext>
                </a:extLst>
              </a:tr>
              <a:tr h="32500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налог на  доходы  физических  лиц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413302,8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416848,3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100,9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29862928"/>
                  </a:ext>
                </a:extLst>
              </a:tr>
              <a:tr h="32228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налог  на  прибыль 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20050,1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22172,8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110,6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37779254"/>
                  </a:ext>
                </a:extLst>
              </a:tr>
              <a:tr h="36917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единый  налог на  вмененный  доход 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49800,0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50789,2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102,0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18806139"/>
                  </a:ext>
                </a:extLst>
              </a:tr>
              <a:tr h="32500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прочие  налоги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59299,2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63990,1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107,9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2765242"/>
                  </a:ext>
                </a:extLst>
              </a:tr>
              <a:tr h="5478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доходы  от использования имущества, находящегося  в муниципальной  собственности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64451,1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69030,5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107,1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65913403"/>
                  </a:ext>
                </a:extLst>
              </a:tr>
              <a:tr h="5478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плата  за  негативное  воздействие  на окружающую  среду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23500,0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24440,4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104,0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07078913"/>
                  </a:ext>
                </a:extLst>
              </a:tr>
              <a:tr h="32228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Штрафы,  санкции, возмещение ущерба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11040,0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12258,5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111,0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10908830"/>
                  </a:ext>
                </a:extLst>
              </a:tr>
              <a:tr h="32658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Прочие неналоговые доходы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15802,2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17532,0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63D48"/>
                          </a:solidFill>
                          <a:effectLst/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110,9</a:t>
                      </a:r>
                    </a:p>
                  </a:txBody>
                  <a:tcPr marT="45715" marB="4571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7109656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 advClick="0" advTm="5000">
    <p:comb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xmlns="" id="{D813B955-E323-4636-8DDF-7BFF136EAB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altLang="ru-RU" sz="3300" b="1" dirty="0">
                <a:solidFill>
                  <a:srgbClr val="4C5662"/>
                </a:solidFill>
                <a:latin typeface="Impact" panose="020B0806030902050204" pitchFamily="34" charset="0"/>
              </a:rPr>
              <a:t>Структура  налоговых  и неналоговых доходов бюджета муниципального образования Белореченский  район за 2019год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xmlns="" id="{7930CA18-AFDB-4FA3-8583-49838054C1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92712907"/>
              </p:ext>
            </p:extLst>
          </p:nvPr>
        </p:nvGraphicFramePr>
        <p:xfrm>
          <a:off x="838200" y="1332689"/>
          <a:ext cx="10515600" cy="4844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5000"/>
    </mc:Choice>
    <mc:Fallback>
      <p:transition spd="slow" advClick="0" advTm="5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xmlns="" id="{A4690E5E-12B2-49C9-B182-5C8695EED2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86928" y="381000"/>
            <a:ext cx="9123873" cy="13716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altLang="ru-RU" sz="3300" b="1" dirty="0">
                <a:solidFill>
                  <a:srgbClr val="363D48"/>
                </a:solidFill>
                <a:latin typeface="Impact" panose="020B0806030902050204" pitchFamily="34" charset="0"/>
              </a:rPr>
              <a:t>Итоги исполнения бюджета  муниципального  образования Белореченский  район </a:t>
            </a:r>
            <a:br>
              <a:rPr lang="ru-RU" altLang="ru-RU" sz="3300" b="1" dirty="0">
                <a:solidFill>
                  <a:srgbClr val="363D48"/>
                </a:solidFill>
                <a:latin typeface="Impact" panose="020B0806030902050204" pitchFamily="34" charset="0"/>
              </a:rPr>
            </a:br>
            <a:r>
              <a:rPr lang="ru-RU" altLang="ru-RU" sz="3300" b="1" dirty="0">
                <a:solidFill>
                  <a:srgbClr val="363D48"/>
                </a:solidFill>
                <a:latin typeface="Impact" panose="020B0806030902050204" pitchFamily="34" charset="0"/>
              </a:rPr>
              <a:t>за 2019 год                                                               </a:t>
            </a:r>
            <a:r>
              <a:rPr lang="ru-RU" altLang="ru-RU" sz="2500" b="1" dirty="0">
                <a:solidFill>
                  <a:srgbClr val="363D48"/>
                </a:solidFill>
                <a:latin typeface="Impact" panose="020B0806030902050204" pitchFamily="34" charset="0"/>
              </a:rPr>
              <a:t>(тыс. рублей)</a:t>
            </a:r>
          </a:p>
        </p:txBody>
      </p:sp>
      <p:graphicFrame>
        <p:nvGraphicFramePr>
          <p:cNvPr id="16423" name="Group 39">
            <a:extLst>
              <a:ext uri="{FF2B5EF4-FFF2-40B4-BE49-F238E27FC236}">
                <a16:creationId xmlns:a16="http://schemas.microsoft.com/office/drawing/2014/main" xmlns="" id="{D33F8205-E00E-4311-AA26-EF4EB71645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03083601"/>
              </p:ext>
            </p:extLst>
          </p:nvPr>
        </p:nvGraphicFramePr>
        <p:xfrm>
          <a:off x="793243" y="2339976"/>
          <a:ext cx="9975276" cy="3829051"/>
        </p:xfrm>
        <a:graphic>
          <a:graphicData uri="http://schemas.openxmlformats.org/drawingml/2006/table">
            <a:tbl>
              <a:tblPr/>
              <a:tblGrid>
                <a:gridCol w="3327311">
                  <a:extLst>
                    <a:ext uri="{9D8B030D-6E8A-4147-A177-3AD203B41FA5}">
                      <a16:colId xmlns:a16="http://schemas.microsoft.com/office/drawing/2014/main" xmlns="" val="3224340498"/>
                    </a:ext>
                  </a:extLst>
                </a:gridCol>
                <a:gridCol w="3320652">
                  <a:extLst>
                    <a:ext uri="{9D8B030D-6E8A-4147-A177-3AD203B41FA5}">
                      <a16:colId xmlns:a16="http://schemas.microsoft.com/office/drawing/2014/main" xmlns="" val="512280554"/>
                    </a:ext>
                  </a:extLst>
                </a:gridCol>
                <a:gridCol w="3327313">
                  <a:extLst>
                    <a:ext uri="{9D8B030D-6E8A-4147-A177-3AD203B41FA5}">
                      <a16:colId xmlns:a16="http://schemas.microsoft.com/office/drawing/2014/main" xmlns="" val="1728534319"/>
                    </a:ext>
                  </a:extLst>
                </a:gridCol>
              </a:tblGrid>
              <a:tr h="66205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500" b="0" i="0" u="none" strike="noStrike" cap="none" normalizeH="0" baseline="0" dirty="0">
                        <a:ln>
                          <a:noFill/>
                        </a:ln>
                        <a:solidFill>
                          <a:srgbClr val="4C566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Impact" panose="020B080603090205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ПЛАН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ФАКТ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46563248"/>
                  </a:ext>
                </a:extLst>
              </a:tr>
              <a:tr h="77477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Доходы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2 075 887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2 085 172,5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14127370"/>
                  </a:ext>
                </a:extLst>
              </a:tr>
              <a:tr h="93513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Расходы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2 133 383,5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2 115 502,8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38049989"/>
                  </a:ext>
                </a:extLst>
              </a:tr>
              <a:tr h="14570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Дефицит (-)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Профицит (+)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+57 436,5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C566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Impact" panose="020B0806030902050204" pitchFamily="34" charset="0"/>
                          <a:cs typeface="Arial" panose="020B0604020202020204" pitchFamily="34" charset="0"/>
                        </a:rPr>
                        <a:t>+30330,3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1316054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5000"/>
    </mc:Choice>
    <mc:Fallback>
      <p:transition spd="slow" advClick="0" advTm="500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1072</TotalTime>
  <Words>528</Words>
  <Application>Microsoft Office PowerPoint</Application>
  <PresentationFormat>Произвольный</PresentationFormat>
  <Paragraphs>154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Отчет об исполнении бюджета  муниципального образования Белореченский  район  за  2019 год</vt:lpstr>
      <vt:lpstr>Основные цели и задачи, заявленные при формировании проекта бюджета на 2019 год:</vt:lpstr>
      <vt:lpstr>Решенные цели  и  задачи при исполнении бюджета муниципального  образования Белореченский  район</vt:lpstr>
      <vt:lpstr>Доходы бюджета муниципального  образования Белореченский  район </vt:lpstr>
      <vt:lpstr>Поступление доходов  в  бюджет муниципального  образования Белореченский  район в  2017  году                                                                                                                         (тыс. рублей)</vt:lpstr>
      <vt:lpstr>Структура доходов  бюджета  муниципального  образования Белореченский район в  2019 году</vt:lpstr>
      <vt:lpstr>Налоговые и  неналоговые  доходы  бюджета муниципального образования Белореченский  район за 2019 год (тыс.рублей)</vt:lpstr>
      <vt:lpstr>Структура  налоговых  и неналоговых доходов бюджета муниципального образования Белореченский  район за 2019год</vt:lpstr>
      <vt:lpstr>Итоги исполнения бюджета  муниципального  образования Белореченский  район  за 2019 год                                                               (тыс. рублей)</vt:lpstr>
      <vt:lpstr>Доля  расходов муниципальных и региональных программ в  общем  объеме расходов  бюджета  муниципального  образования Белореченский  район  за 2019 год</vt:lpstr>
      <vt:lpstr>Расходы  бюджета  муниципального  образования Белореченский  район за 2019 год,                                                                                         тыс. рублей</vt:lpstr>
      <vt:lpstr>Слайд 12</vt:lpstr>
      <vt:lpstr>Исполнение бюджета  муниципального  образования Белореченский  район в 2019 году в  разрезе  отраслей                                                                                                                           (млн. рублей)</vt:lpstr>
      <vt:lpstr>Основные направления  расходования  средств  по муниципальным  программам </vt:lpstr>
      <vt:lpstr>Расходы  на  1 жителя  муниципального  образования Белореченский  район в 2019 году по отдельным отраслям (тыс. рублей)</vt:lpstr>
      <vt:lpstr>Контактная  информация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Астахова</cp:lastModifiedBy>
  <cp:revision>15</cp:revision>
  <cp:lastPrinted>2021-05-20T06:10:48Z</cp:lastPrinted>
  <dcterms:created xsi:type="dcterms:W3CDTF">2021-04-14T06:25:05Z</dcterms:created>
  <dcterms:modified xsi:type="dcterms:W3CDTF">2021-05-20T06:53:21Z</dcterms:modified>
</cp:coreProperties>
</file>