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>
  <p:sldMasterIdLst>
    <p:sldMasterId id="2147483648" r:id="rId1"/>
  </p:sldMasterIdLst>
  <p:notesMasterIdLst>
    <p:notesMasterId r:id="rId10"/>
  </p:notesMasterIdLst>
  <p:sldIdLst>
    <p:sldId id="551" r:id="rId2"/>
    <p:sldId id="556" r:id="rId3"/>
    <p:sldId id="567" r:id="rId4"/>
    <p:sldId id="561" r:id="rId5"/>
    <p:sldId id="564" r:id="rId6"/>
    <p:sldId id="569" r:id="rId7"/>
    <p:sldId id="568" r:id="rId8"/>
    <p:sldId id="311" r:id="rId9"/>
  </p:sldIdLst>
  <p:sldSz cx="12192000" cy="6858000"/>
  <p:notesSz cx="6797675" cy="9926638"/>
  <p:embeddedFontLst>
    <p:embeddedFont>
      <p:font typeface="Golos Text" panose="020B0604020202020204" charset="0"/>
      <p:regular r:id="rId11"/>
      <p:bold r:id="rId12"/>
    </p:embeddedFont>
    <p:embeddedFont>
      <p:font typeface="Tahoma" panose="020B0604030504040204" pitchFamily="34" charset="0"/>
      <p:regular r:id="rId13"/>
      <p:bold r:id="rId14"/>
    </p:embeddedFont>
    <p:embeddedFont>
      <p:font typeface="Microsoft YaHei UI Light" panose="020B0502040204020203" pitchFamily="34" charset="-122"/>
      <p:regular r:id="rId15"/>
    </p:embeddedFont>
    <p:embeddedFont>
      <p:font typeface="Franklin Gothic Demi Cond" panose="020B0706030402020204" pitchFamily="34" charset="0"/>
      <p:regular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9DD6DEB-49F5-4886-BD17-4045AD976DD6}">
          <p14:sldIdLst>
            <p14:sldId id="551"/>
            <p14:sldId id="556"/>
            <p14:sldId id="567"/>
            <p14:sldId id="561"/>
            <p14:sldId id="564"/>
            <p14:sldId id="569"/>
            <p14:sldId id="568"/>
          </p14:sldIdLst>
        </p14:section>
        <p14:section name="Раздел без заголовка" id="{55917C4D-CE37-481E-939D-7B26B5B040BF}">
          <p14:sldIdLst>
            <p14:sldId id="31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  <a:srgbClr val="FFB9B9"/>
    <a:srgbClr val="2FF146"/>
    <a:srgbClr val="FC9E61"/>
    <a:srgbClr val="F9A06F"/>
    <a:srgbClr val="FD5308"/>
    <a:srgbClr val="F56605"/>
    <a:srgbClr val="FF6969"/>
    <a:srgbClr val="79FF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8821" autoAdjust="0"/>
    <p:restoredTop sz="59443" autoAdjust="0"/>
  </p:normalViewPr>
  <p:slideViewPr>
    <p:cSldViewPr snapToGrid="0">
      <p:cViewPr>
        <p:scale>
          <a:sx n="80" d="100"/>
          <a:sy n="80" d="100"/>
        </p:scale>
        <p:origin x="-1422" y="-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>
                <a:latin typeface="Golos Text" panose="020B0503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>
                <a:latin typeface="Golos Text" panose="020B0503020202020204" pitchFamily="34" charset="0"/>
              </a:defRPr>
            </a:lvl1pPr>
          </a:lstStyle>
          <a:p>
            <a:fld id="{3060417C-DB5E-4138-9AC4-4803921C546D}" type="datetimeFigureOut">
              <a:rPr lang="ru-RU" smtClean="0"/>
              <a:pPr/>
              <a:t>15.12.2025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805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>
                <a:latin typeface="Golos Text" panose="020B0503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805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>
                <a:latin typeface="Golos Text" panose="020B0503020202020204" pitchFamily="34" charset="0"/>
              </a:defRPr>
            </a:lvl1pPr>
          </a:lstStyle>
          <a:p>
            <a:fld id="{0BEAF0D0-AF07-4E5D-A6A0-4E0E1B0CE4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9578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Golos Text" panose="020B0503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Golos Text" panose="020B0503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Golos Text" panose="020B0503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Golos Text" panose="020B0503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Golos Text" panose="020B0503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055038"/>
      </p:ext>
    </p:extLst>
  </p:cSld>
  <p:clrMapOvr>
    <a:masterClrMapping/>
  </p:clrMapOvr>
  <p:transition spd="slow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0A48A9E-B7EE-7A17-DC25-EC561037217B}"/>
              </a:ext>
            </a:extLst>
          </p:cNvPr>
          <p:cNvSpPr/>
          <p:nvPr userDrawn="1"/>
        </p:nvSpPr>
        <p:spPr>
          <a:xfrm>
            <a:off x="-9525" y="0"/>
            <a:ext cx="560388" cy="630872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D37AA835-D37C-D111-DD1C-BEEC4702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347" y="192478"/>
            <a:ext cx="10004077" cy="2215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defRPr lang="ru-RU" sz="1600" b="1" cap="all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8" name="Номер слайда 5">
            <a:extLst>
              <a:ext uri="{FF2B5EF4-FFF2-40B4-BE49-F238E27FC236}">
                <a16:creationId xmlns="" xmlns:a16="http://schemas.microsoft.com/office/drawing/2014/main" id="{D8669BFE-3DB8-7D6E-17C1-274DC0BF77D5}"/>
              </a:ext>
            </a:extLst>
          </p:cNvPr>
          <p:cNvSpPr txBox="1">
            <a:spLocks/>
          </p:cNvSpPr>
          <p:nvPr userDrawn="1"/>
        </p:nvSpPr>
        <p:spPr>
          <a:xfrm>
            <a:off x="0" y="6308726"/>
            <a:ext cx="550863" cy="549274"/>
          </a:xfrm>
          <a:prstGeom prst="rect">
            <a:avLst/>
          </a:prstGeom>
          <a:solidFill>
            <a:schemeClr val="bg1">
              <a:lumMod val="85000"/>
              <a:alpha val="64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0" dirty="0">
                <a:solidFill>
                  <a:schemeClr val="tx2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Стр.</a:t>
            </a:r>
            <a:r>
              <a:rPr lang="en-US" sz="800" b="0" dirty="0">
                <a:solidFill>
                  <a:schemeClr val="tx2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 </a:t>
            </a:r>
            <a:fld id="{2245CF44-F5A7-4881-A3C6-C17067F190D2}" type="slidenum">
              <a:rPr lang="en-US" sz="800" b="0" smtClean="0">
                <a:solidFill>
                  <a:schemeClr val="tx2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pPr algn="ctr"/>
              <a:t>‹#›</a:t>
            </a:fld>
            <a:endParaRPr lang="en-US" sz="800" b="0" dirty="0">
              <a:solidFill>
                <a:schemeClr val="tx2">
                  <a:lumMod val="50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="" xmlns:a16="http://schemas.microsoft.com/office/drawing/2014/main" id="{1EC7472C-9B3D-6C07-49B9-DBD24EFD07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537" y="102988"/>
            <a:ext cx="331788" cy="344886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C0D3F662-F6FC-AF01-D2D0-8803AF7464A2}"/>
              </a:ext>
            </a:extLst>
          </p:cNvPr>
          <p:cNvCxnSpPr>
            <a:cxnSpLocks/>
          </p:cNvCxnSpPr>
          <p:nvPr userDrawn="1"/>
        </p:nvCxnSpPr>
        <p:spPr>
          <a:xfrm flipV="1">
            <a:off x="550863" y="0"/>
            <a:ext cx="0" cy="6858000"/>
          </a:xfrm>
          <a:prstGeom prst="line">
            <a:avLst/>
          </a:prstGeom>
          <a:gradFill>
            <a:gsLst>
              <a:gs pos="0">
                <a:schemeClr val="bg1">
                  <a:alpha val="99000"/>
                </a:schemeClr>
              </a:gs>
              <a:gs pos="41000">
                <a:schemeClr val="bg1">
                  <a:alpha val="0"/>
                </a:schemeClr>
              </a:gs>
            </a:gsLst>
            <a:lin ang="3600000" scaled="0"/>
          </a:gradFill>
          <a:ln w="635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E2FD8EC-6A87-1FB0-543A-25D2BF867D9D}"/>
              </a:ext>
            </a:extLst>
          </p:cNvPr>
          <p:cNvSpPr txBox="1"/>
          <p:nvPr userDrawn="1"/>
        </p:nvSpPr>
        <p:spPr>
          <a:xfrm rot="16200000">
            <a:off x="-828938" y="4896034"/>
            <a:ext cx="220874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1000" b="1" cap="all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ОПЕРАТИВНОЕ СОВЕЩАНИЕ</a:t>
            </a:r>
          </a:p>
          <a:p>
            <a:pPr marL="0" marR="0" lvl="0" indent="0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US" sz="1000" b="1" cap="all" spc="-50" baseline="0" dirty="0">
                <a:solidFill>
                  <a:schemeClr val="accent1"/>
                </a:solidFill>
                <a:ea typeface="Golos Text" panose="020B0503020202020204" pitchFamily="34" charset="0"/>
              </a:rPr>
              <a:t>12</a:t>
            </a:r>
            <a:r>
              <a:rPr lang="ru-RU" sz="1000" b="1" cap="all" spc="-50" baseline="0" dirty="0">
                <a:solidFill>
                  <a:schemeClr val="accent1"/>
                </a:solidFill>
                <a:ea typeface="Golos Text" panose="020B0503020202020204" pitchFamily="34" charset="0"/>
              </a:rPr>
              <a:t>.08.2024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CA74C32-ACB1-951D-81F5-990CA0862D7A}"/>
              </a:ext>
            </a:extLst>
          </p:cNvPr>
          <p:cNvCxnSpPr/>
          <p:nvPr userDrawn="1"/>
        </p:nvCxnSpPr>
        <p:spPr>
          <a:xfrm>
            <a:off x="-9525" y="4019550"/>
            <a:ext cx="560388" cy="0"/>
          </a:xfrm>
          <a:prstGeom prst="line">
            <a:avLst/>
          </a:prstGeom>
          <a:gradFill>
            <a:gsLst>
              <a:gs pos="0">
                <a:schemeClr val="bg1">
                  <a:alpha val="99000"/>
                </a:schemeClr>
              </a:gs>
              <a:gs pos="41000">
                <a:schemeClr val="bg1">
                  <a:alpha val="0"/>
                </a:schemeClr>
              </a:gs>
            </a:gsLst>
            <a:lin ang="3600000" scaled="0"/>
          </a:gradFill>
          <a:ln w="6350">
            <a:solidFill>
              <a:schemeClr val="bg1"/>
            </a:solidFill>
            <a:prstDash val="solid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935150654"/>
      </p:ext>
    </p:extLst>
  </p:cSld>
  <p:clrMapOvr>
    <a:masterClrMapping/>
  </p:clrMapOvr>
  <p:transition spd="slow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 сноск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A27D606-3F67-D5E6-EC71-6DC7C5C30579}"/>
              </a:ext>
            </a:extLst>
          </p:cNvPr>
          <p:cNvSpPr/>
          <p:nvPr userDrawn="1"/>
        </p:nvSpPr>
        <p:spPr>
          <a:xfrm>
            <a:off x="-9525" y="0"/>
            <a:ext cx="560388" cy="630872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A1E87950-3614-A0A0-4167-20CAB27E7953}"/>
              </a:ext>
            </a:extLst>
          </p:cNvPr>
          <p:cNvSpPr/>
          <p:nvPr userDrawn="1"/>
        </p:nvSpPr>
        <p:spPr>
          <a:xfrm>
            <a:off x="-9525" y="6315075"/>
            <a:ext cx="4305300" cy="542925"/>
          </a:xfrm>
          <a:custGeom>
            <a:avLst/>
            <a:gdLst>
              <a:gd name="connsiteX0" fmla="*/ 0 w 4305300"/>
              <a:gd name="connsiteY0" fmla="*/ 0 h 542925"/>
              <a:gd name="connsiteX1" fmla="*/ 571500 w 4305300"/>
              <a:gd name="connsiteY1" fmla="*/ 0 h 542925"/>
              <a:gd name="connsiteX2" fmla="*/ 4305300 w 4305300"/>
              <a:gd name="connsiteY2" fmla="*/ 542925 h 542925"/>
              <a:gd name="connsiteX3" fmla="*/ 0 w 4305300"/>
              <a:gd name="connsiteY3" fmla="*/ 542925 h 542925"/>
              <a:gd name="connsiteX4" fmla="*/ 0 w 4305300"/>
              <a:gd name="connsiteY4" fmla="*/ 0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5300" h="542925">
                <a:moveTo>
                  <a:pt x="0" y="0"/>
                </a:moveTo>
                <a:lnTo>
                  <a:pt x="571500" y="0"/>
                </a:lnTo>
                <a:lnTo>
                  <a:pt x="4305300" y="542925"/>
                </a:lnTo>
                <a:lnTo>
                  <a:pt x="0" y="54292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8" name="Номер слайда 5">
            <a:extLst>
              <a:ext uri="{FF2B5EF4-FFF2-40B4-BE49-F238E27FC236}">
                <a16:creationId xmlns="" xmlns:a16="http://schemas.microsoft.com/office/drawing/2014/main" id="{D8669BFE-3DB8-7D6E-17C1-274DC0BF77D5}"/>
              </a:ext>
            </a:extLst>
          </p:cNvPr>
          <p:cNvSpPr txBox="1">
            <a:spLocks/>
          </p:cNvSpPr>
          <p:nvPr userDrawn="1"/>
        </p:nvSpPr>
        <p:spPr>
          <a:xfrm>
            <a:off x="0" y="6308726"/>
            <a:ext cx="550863" cy="549274"/>
          </a:xfrm>
          <a:prstGeom prst="rect">
            <a:avLst/>
          </a:prstGeom>
          <a:solidFill>
            <a:schemeClr val="bg1">
              <a:lumMod val="85000"/>
              <a:alpha val="64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0" dirty="0">
                <a:solidFill>
                  <a:schemeClr val="tx2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Стр.</a:t>
            </a:r>
            <a:r>
              <a:rPr lang="en-US" sz="800" b="0" dirty="0">
                <a:solidFill>
                  <a:schemeClr val="tx2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 </a:t>
            </a:r>
            <a:fld id="{2245CF44-F5A7-4881-A3C6-C17067F190D2}" type="slidenum">
              <a:rPr lang="en-US" sz="800" b="0" smtClean="0">
                <a:solidFill>
                  <a:schemeClr val="tx2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pPr algn="ctr"/>
              <a:t>‹#›</a:t>
            </a:fld>
            <a:endParaRPr lang="en-US" sz="800" b="0" dirty="0">
              <a:solidFill>
                <a:schemeClr val="tx2">
                  <a:lumMod val="50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="" xmlns:a16="http://schemas.microsoft.com/office/drawing/2014/main" id="{1EC7472C-9B3D-6C07-49B9-DBD24EFD07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537" y="102988"/>
            <a:ext cx="331788" cy="344886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C0D3F662-F6FC-AF01-D2D0-8803AF7464A2}"/>
              </a:ext>
            </a:extLst>
          </p:cNvPr>
          <p:cNvCxnSpPr>
            <a:cxnSpLocks/>
          </p:cNvCxnSpPr>
          <p:nvPr userDrawn="1"/>
        </p:nvCxnSpPr>
        <p:spPr>
          <a:xfrm flipV="1">
            <a:off x="550863" y="0"/>
            <a:ext cx="0" cy="6858000"/>
          </a:xfrm>
          <a:prstGeom prst="line">
            <a:avLst/>
          </a:prstGeom>
          <a:gradFill>
            <a:gsLst>
              <a:gs pos="0">
                <a:schemeClr val="bg1">
                  <a:alpha val="99000"/>
                </a:schemeClr>
              </a:gs>
              <a:gs pos="41000">
                <a:schemeClr val="bg1">
                  <a:alpha val="0"/>
                </a:schemeClr>
              </a:gs>
            </a:gsLst>
            <a:lin ang="3600000" scaled="0"/>
          </a:gradFill>
          <a:ln w="635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Text Placeholder 24">
            <a:extLst>
              <a:ext uri="{FF2B5EF4-FFF2-40B4-BE49-F238E27FC236}">
                <a16:creationId xmlns="" xmlns:a16="http://schemas.microsoft.com/office/drawing/2014/main" id="{2010541B-5266-4C88-EF4A-5287EA5AC6B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074991" y="5972175"/>
            <a:ext cx="2863967" cy="6556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* — </a:t>
            </a:r>
            <a:r>
              <a:rPr lang="ru-RU" dirty="0"/>
              <a:t>сноска</a:t>
            </a:r>
          </a:p>
        </p:txBody>
      </p:sp>
      <p:sp>
        <p:nvSpPr>
          <p:cNvPr id="3" name="Title 6">
            <a:extLst>
              <a:ext uri="{FF2B5EF4-FFF2-40B4-BE49-F238E27FC236}">
                <a16:creationId xmlns="" xmlns:a16="http://schemas.microsoft.com/office/drawing/2014/main" id="{2221D979-641B-9C3E-4168-1834AE407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347" y="192478"/>
            <a:ext cx="10239467" cy="2215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defRPr lang="ru-RU" sz="1600" b="1" cap="all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DB5807B-E050-9A04-E776-833A92BA84EF}"/>
              </a:ext>
            </a:extLst>
          </p:cNvPr>
          <p:cNvSpPr txBox="1"/>
          <p:nvPr userDrawn="1"/>
        </p:nvSpPr>
        <p:spPr>
          <a:xfrm rot="16200000">
            <a:off x="-828938" y="4896034"/>
            <a:ext cx="220874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1000" b="1" cap="all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ФИНАНСОВОЕ ОБЕСПЕЧЕНИЕ </a:t>
            </a:r>
            <a:br>
              <a:rPr lang="ru-RU" sz="1000" b="1" cap="all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</a:br>
            <a:r>
              <a:rPr lang="ru-RU" sz="1000" b="1" cap="all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ФНС РОССИИ </a:t>
            </a:r>
            <a:r>
              <a:rPr lang="ru-RU" sz="1000" b="1" cap="all" spc="-50" baseline="0" dirty="0">
                <a:solidFill>
                  <a:schemeClr val="accent1"/>
                </a:solidFill>
                <a:ea typeface="Golos Text" panose="020B0503020202020204" pitchFamily="34" charset="0"/>
              </a:rPr>
              <a:t>В 2025 – 2027 годах</a:t>
            </a:r>
          </a:p>
        </p:txBody>
      </p:sp>
    </p:spTree>
    <p:extLst>
      <p:ext uri="{BB962C8B-B14F-4D97-AF65-F5344CB8AC3E}">
        <p14:creationId xmlns:p14="http://schemas.microsoft.com/office/powerpoint/2010/main" val="2204398094"/>
      </p:ext>
    </p:extLst>
  </p:cSld>
  <p:clrMapOvr>
    <a:masterClrMapping/>
  </p:clrMapOvr>
  <p:transition spd="slow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6FCE374-540F-21E1-B8E3-96B2D4BDE96C}"/>
              </a:ext>
            </a:extLst>
          </p:cNvPr>
          <p:cNvSpPr/>
          <p:nvPr userDrawn="1"/>
        </p:nvSpPr>
        <p:spPr>
          <a:xfrm>
            <a:off x="0" y="0"/>
            <a:ext cx="2628900" cy="6858000"/>
          </a:xfrm>
          <a:prstGeom prst="rect">
            <a:avLst/>
          </a:prstGeom>
          <a:solidFill>
            <a:schemeClr val="accent6"/>
          </a:solidFill>
          <a:ln w="635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9757DE8C-3834-DE78-5803-6B2628D4E75A}"/>
              </a:ext>
            </a:extLst>
          </p:cNvPr>
          <p:cNvSpPr/>
          <p:nvPr userDrawn="1"/>
        </p:nvSpPr>
        <p:spPr>
          <a:xfrm>
            <a:off x="2628899" y="1"/>
            <a:ext cx="5138278" cy="6857999"/>
          </a:xfrm>
          <a:custGeom>
            <a:avLst/>
            <a:gdLst>
              <a:gd name="connsiteX0" fmla="*/ 0 w 5138278"/>
              <a:gd name="connsiteY0" fmla="*/ 0 h 6857999"/>
              <a:gd name="connsiteX1" fmla="*/ 5138278 w 5138278"/>
              <a:gd name="connsiteY1" fmla="*/ 0 h 6857999"/>
              <a:gd name="connsiteX2" fmla="*/ 729260 w 5138278"/>
              <a:gd name="connsiteY2" fmla="*/ 641744 h 6857999"/>
              <a:gd name="connsiteX3" fmla="*/ 729260 w 5138278"/>
              <a:gd name="connsiteY3" fmla="*/ 6228617 h 6857999"/>
              <a:gd name="connsiteX4" fmla="*/ 4974731 w 5138278"/>
              <a:gd name="connsiteY4" fmla="*/ 6857999 h 6857999"/>
              <a:gd name="connsiteX5" fmla="*/ 0 w 5138278"/>
              <a:gd name="connsiteY5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38278" h="6857999">
                <a:moveTo>
                  <a:pt x="0" y="0"/>
                </a:moveTo>
                <a:lnTo>
                  <a:pt x="5138278" y="0"/>
                </a:lnTo>
                <a:lnTo>
                  <a:pt x="729260" y="641744"/>
                </a:lnTo>
                <a:lnTo>
                  <a:pt x="729260" y="6228617"/>
                </a:lnTo>
                <a:lnTo>
                  <a:pt x="4974731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6"/>
          </a:solidFill>
          <a:ln w="635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Номер слайда 5">
            <a:extLst>
              <a:ext uri="{FF2B5EF4-FFF2-40B4-BE49-F238E27FC236}">
                <a16:creationId xmlns="" xmlns:a16="http://schemas.microsoft.com/office/drawing/2014/main" id="{D8669BFE-3DB8-7D6E-17C1-274DC0BF77D5}"/>
              </a:ext>
            </a:extLst>
          </p:cNvPr>
          <p:cNvSpPr txBox="1">
            <a:spLocks/>
          </p:cNvSpPr>
          <p:nvPr userDrawn="1"/>
        </p:nvSpPr>
        <p:spPr>
          <a:xfrm>
            <a:off x="0" y="6308726"/>
            <a:ext cx="550863" cy="549274"/>
          </a:xfrm>
          <a:prstGeom prst="rect">
            <a:avLst/>
          </a:prstGeom>
          <a:solidFill>
            <a:schemeClr val="bg1">
              <a:lumMod val="85000"/>
              <a:alpha val="64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0" dirty="0">
                <a:solidFill>
                  <a:schemeClr val="tx2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Стр.</a:t>
            </a:r>
            <a:r>
              <a:rPr lang="en-US" sz="800" b="0" dirty="0">
                <a:solidFill>
                  <a:schemeClr val="tx2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 </a:t>
            </a:r>
            <a:fld id="{2245CF44-F5A7-4881-A3C6-C17067F190D2}" type="slidenum">
              <a:rPr lang="en-US" sz="800" b="0" smtClean="0">
                <a:solidFill>
                  <a:schemeClr val="tx2">
                    <a:lumMod val="50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pPr algn="ctr"/>
              <a:t>‹#›</a:t>
            </a:fld>
            <a:endParaRPr lang="en-US" sz="800" b="0" dirty="0">
              <a:solidFill>
                <a:schemeClr val="tx2">
                  <a:lumMod val="50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36FCBEA-7CB6-2731-2154-F08D4AFD6E6B}"/>
              </a:ext>
            </a:extLst>
          </p:cNvPr>
          <p:cNvGrpSpPr/>
          <p:nvPr userDrawn="1"/>
        </p:nvGrpSpPr>
        <p:grpSpPr>
          <a:xfrm>
            <a:off x="0" y="0"/>
            <a:ext cx="550862" cy="550862"/>
            <a:chOff x="11641138" y="5205414"/>
            <a:chExt cx="550862" cy="550862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05325DF2-8AB5-AE36-E39D-2122AAB85A78}"/>
                </a:ext>
              </a:extLst>
            </p:cNvPr>
            <p:cNvSpPr/>
            <p:nvPr userDrawn="1"/>
          </p:nvSpPr>
          <p:spPr>
            <a:xfrm>
              <a:off x="11641138" y="5205414"/>
              <a:ext cx="550862" cy="550862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Graphic 3">
              <a:extLst>
                <a:ext uri="{FF2B5EF4-FFF2-40B4-BE49-F238E27FC236}">
                  <a16:creationId xmlns="" xmlns:a16="http://schemas.microsoft.com/office/drawing/2014/main" id="{1EC7472C-9B3D-6C07-49B9-DBD24EFD07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750675" y="5308402"/>
              <a:ext cx="331788" cy="344886"/>
            </a:xfrm>
            <a:prstGeom prst="rect">
              <a:avLst/>
            </a:prstGeom>
          </p:spPr>
        </p:pic>
      </p:grp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C0D3F662-F6FC-AF01-D2D0-8803AF7464A2}"/>
              </a:ext>
            </a:extLst>
          </p:cNvPr>
          <p:cNvCxnSpPr>
            <a:cxnSpLocks/>
          </p:cNvCxnSpPr>
          <p:nvPr userDrawn="1"/>
        </p:nvCxnSpPr>
        <p:spPr>
          <a:xfrm flipV="1">
            <a:off x="550863" y="0"/>
            <a:ext cx="0" cy="6858000"/>
          </a:xfrm>
          <a:prstGeom prst="line">
            <a:avLst/>
          </a:prstGeom>
          <a:gradFill>
            <a:gsLst>
              <a:gs pos="0">
                <a:schemeClr val="bg1">
                  <a:alpha val="99000"/>
                </a:schemeClr>
              </a:gs>
              <a:gs pos="41000">
                <a:schemeClr val="bg1">
                  <a:alpha val="0"/>
                </a:schemeClr>
              </a:gs>
            </a:gsLst>
            <a:lin ang="3600000" scaled="0"/>
          </a:gradFill>
          <a:ln w="6350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F60E1F1-1DDA-8682-CAFF-211FA5461D2C}"/>
              </a:ext>
            </a:extLst>
          </p:cNvPr>
          <p:cNvSpPr txBox="1"/>
          <p:nvPr userDrawn="1"/>
        </p:nvSpPr>
        <p:spPr>
          <a:xfrm rot="16200000">
            <a:off x="-828938" y="4896034"/>
            <a:ext cx="220874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1000" b="1" cap="all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ФИНАНСОВОЕ ОБЕСПЕЧЕНИЕ </a:t>
            </a:r>
            <a:br>
              <a:rPr lang="ru-RU" sz="1000" b="1" cap="all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</a:br>
            <a:r>
              <a:rPr lang="ru-RU" sz="1000" b="1" cap="all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ФНС РОССИИ </a:t>
            </a:r>
            <a:r>
              <a:rPr lang="ru-RU" sz="1000" b="1" cap="all" spc="-50" baseline="0" dirty="0">
                <a:solidFill>
                  <a:schemeClr val="accent1"/>
                </a:solidFill>
                <a:ea typeface="Golos Text" panose="020B0503020202020204" pitchFamily="34" charset="0"/>
              </a:rPr>
              <a:t>В 2025 – 2027 годах</a:t>
            </a:r>
          </a:p>
        </p:txBody>
      </p:sp>
    </p:spTree>
    <p:extLst>
      <p:ext uri="{BB962C8B-B14F-4D97-AF65-F5344CB8AC3E}">
        <p14:creationId xmlns:p14="http://schemas.microsoft.com/office/powerpoint/2010/main" val="2987988542"/>
      </p:ext>
    </p:extLst>
  </p:cSld>
  <p:clrMapOvr>
    <a:masterClrMapping/>
  </p:clrMapOvr>
  <p:transition spd="slow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933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3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347">
          <p15:clr>
            <a:srgbClr val="F26B43"/>
          </p15:clr>
        </p15:guide>
        <p15:guide id="2" orient="horz" pos="346">
          <p15:clr>
            <a:srgbClr val="F26B43"/>
          </p15:clr>
        </p15:guide>
        <p15:guide id="3" orient="horz" pos="3974">
          <p15:clr>
            <a:srgbClr val="F26B43"/>
          </p15:clr>
        </p15:guide>
        <p15:guide id="4" pos="73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9">
            <a:extLst>
              <a:ext uri="{FF2B5EF4-FFF2-40B4-BE49-F238E27FC236}">
                <a16:creationId xmlns="" xmlns:a16="http://schemas.microsoft.com/office/drawing/2014/main" id="{8887AC00-EB21-8278-0A39-85952949A2E8}"/>
              </a:ext>
            </a:extLst>
          </p:cNvPr>
          <p:cNvSpPr/>
          <p:nvPr/>
        </p:nvSpPr>
        <p:spPr>
          <a:xfrm>
            <a:off x="564740" y="565154"/>
            <a:ext cx="736334" cy="630872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52000" rIns="324000" rtlCol="0" anchor="t"/>
          <a:lstStyle/>
          <a:p>
            <a:pPr>
              <a:spcAft>
                <a:spcPts val="600"/>
              </a:spcAft>
            </a:pP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5B181A1D-5594-C40C-FC0E-1729C811DB99}"/>
              </a:ext>
            </a:extLst>
          </p:cNvPr>
          <p:cNvSpPr/>
          <p:nvPr/>
        </p:nvSpPr>
        <p:spPr>
          <a:xfrm>
            <a:off x="544655" y="492463"/>
            <a:ext cx="11347072" cy="3869987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5400000" scaled="0"/>
          </a:gradFill>
          <a:ln w="635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0CF5544-0661-4932-934B-5F51C402B4E6}"/>
              </a:ext>
            </a:extLst>
          </p:cNvPr>
          <p:cNvSpPr txBox="1"/>
          <p:nvPr/>
        </p:nvSpPr>
        <p:spPr>
          <a:xfrm rot="16200000">
            <a:off x="-828937" y="2472012"/>
            <a:ext cx="220874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1000" b="1" cap="all" spc="-5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Межрайонная ИФНС России № 6 </a:t>
            </a:r>
            <a:r>
              <a:rPr lang="ru-RU" sz="1000" b="1" cap="all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по</a:t>
            </a:r>
            <a:r>
              <a:rPr lang="ru-RU" sz="1000" b="1" cap="all" spc="-5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 краснодарскому краю</a:t>
            </a:r>
            <a:endParaRPr lang="ru-RU" sz="1000" b="1" cap="all" spc="-50" baseline="0" dirty="0">
              <a:solidFill>
                <a:schemeClr val="tx1">
                  <a:lumMod val="85000"/>
                  <a:lumOff val="15000"/>
                </a:schemeClr>
              </a:solidFill>
              <a:ea typeface="Golos Text" panose="020B0503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4183E272-C0EA-3995-BDE6-1E82090E12DA}"/>
              </a:ext>
            </a:extLst>
          </p:cNvPr>
          <p:cNvCxnSpPr>
            <a:cxnSpLocks/>
          </p:cNvCxnSpPr>
          <p:nvPr/>
        </p:nvCxnSpPr>
        <p:spPr>
          <a:xfrm>
            <a:off x="1301074" y="6243862"/>
            <a:ext cx="10628769" cy="0"/>
          </a:xfrm>
          <a:prstGeom prst="line">
            <a:avLst/>
          </a:prstGeom>
          <a:gradFill>
            <a:gsLst>
              <a:gs pos="0">
                <a:schemeClr val="bg1">
                  <a:alpha val="99000"/>
                </a:schemeClr>
              </a:gs>
              <a:gs pos="41000">
                <a:schemeClr val="bg1">
                  <a:alpha val="0"/>
                </a:schemeClr>
              </a:gs>
            </a:gsLst>
            <a:lin ang="3600000" scaled="0"/>
          </a:gradFill>
          <a:ln w="6350">
            <a:solidFill>
              <a:schemeClr val="bg1">
                <a:lumMod val="85000"/>
              </a:schemeClr>
            </a:solidFill>
            <a:prstDash val="solid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16729" t="24245" r="74986" b="57946"/>
          <a:stretch/>
        </p:blipFill>
        <p:spPr>
          <a:xfrm>
            <a:off x="114261" y="4035883"/>
            <a:ext cx="396485" cy="21260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16979" t="73796" r="74826" b="22870"/>
          <a:stretch/>
        </p:blipFill>
        <p:spPr>
          <a:xfrm>
            <a:off x="0" y="6445250"/>
            <a:ext cx="510746" cy="3429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16729" t="24245" r="74986" b="57946"/>
          <a:stretch/>
        </p:blipFill>
        <p:spPr>
          <a:xfrm>
            <a:off x="93705" y="0"/>
            <a:ext cx="396485" cy="1412101"/>
          </a:xfrm>
          <a:prstGeom prst="rect">
            <a:avLst/>
          </a:prstGeom>
        </p:spPr>
      </p:pic>
      <p:pic>
        <p:nvPicPr>
          <p:cNvPr id="16" name="Graphic 2">
            <a:extLst>
              <a:ext uri="{FF2B5EF4-FFF2-40B4-BE49-F238E27FC236}">
                <a16:creationId xmlns="" xmlns:a16="http://schemas.microsoft.com/office/drawing/2014/main" id="{D6C5F284-CBE3-0BD7-2D1F-66E0D8E805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6243"/>
          <a:stretch/>
        </p:blipFill>
        <p:spPr>
          <a:xfrm>
            <a:off x="60763" y="205551"/>
            <a:ext cx="441960" cy="417051"/>
          </a:xfrm>
          <a:prstGeom prst="rect">
            <a:avLst/>
          </a:prstGeom>
        </p:spPr>
      </p:pic>
      <p:sp>
        <p:nvSpPr>
          <p:cNvPr id="48" name="Скругленный прямоугольник 47"/>
          <p:cNvSpPr/>
          <p:nvPr/>
        </p:nvSpPr>
        <p:spPr>
          <a:xfrm>
            <a:off x="1575942" y="1295400"/>
            <a:ext cx="9823366" cy="343638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Основные изменения в налоговом законодательстве в 2026 году</a:t>
            </a:r>
            <a:endParaRPr lang="ru-RU" sz="4000" b="1" dirty="0"/>
          </a:p>
          <a:p>
            <a:pPr algn="ctr"/>
            <a:r>
              <a:rPr lang="ru-RU" sz="4000" b="1" dirty="0"/>
              <a:t> 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7028122" y="4816547"/>
            <a:ext cx="5433140" cy="1182108"/>
            <a:chOff x="279400" y="3810000"/>
            <a:chExt cx="3969423" cy="984544"/>
          </a:xfrm>
        </p:grpSpPr>
        <p:sp>
          <p:nvSpPr>
            <p:cNvPr id="17" name="TextBox 16"/>
            <p:cNvSpPr txBox="1"/>
            <p:nvPr/>
          </p:nvSpPr>
          <p:spPr>
            <a:xfrm>
              <a:off x="279400" y="3810000"/>
              <a:ext cx="3212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err="1" smtClean="0">
                  <a:solidFill>
                    <a:srgbClr val="5E6B8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Промогайбо</a:t>
              </a:r>
              <a:r>
                <a:rPr lang="ru-RU" sz="2400" b="1" dirty="0" smtClean="0">
                  <a:solidFill>
                    <a:srgbClr val="5E6B8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Олеся</a:t>
              </a:r>
              <a:endParaRPr lang="ru-RU" sz="2400" b="1" dirty="0">
                <a:solidFill>
                  <a:srgbClr val="5E6B8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9400" y="4179332"/>
              <a:ext cx="3969423" cy="615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solidFill>
                    <a:srgbClr val="5E6B8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заместитель начальника </a:t>
              </a:r>
              <a:r>
                <a:rPr lang="ru-RU" sz="1400" dirty="0" smtClean="0">
                  <a:solidFill>
                    <a:srgbClr val="5E6B8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отдела работы</a:t>
              </a:r>
            </a:p>
            <a:p>
              <a:r>
                <a:rPr lang="ru-RU" sz="1400" dirty="0" smtClean="0">
                  <a:solidFill>
                    <a:srgbClr val="5E6B8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 налогоплательщиками</a:t>
              </a:r>
              <a:endParaRPr lang="ru-RU" sz="1400" dirty="0">
                <a:solidFill>
                  <a:srgbClr val="5E6B8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ru-RU" sz="1400" dirty="0" smtClean="0">
                  <a:solidFill>
                    <a:srgbClr val="5E6B8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Межрайонной ИФНС </a:t>
              </a:r>
              <a:r>
                <a:rPr lang="ru-RU" sz="1400" dirty="0">
                  <a:solidFill>
                    <a:srgbClr val="5E6B8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России </a:t>
              </a:r>
              <a:r>
                <a:rPr lang="ru-RU" sz="1400" dirty="0" smtClean="0">
                  <a:solidFill>
                    <a:srgbClr val="5E6B8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№ 6 по </a:t>
              </a:r>
              <a:r>
                <a:rPr lang="ru-RU" sz="1400" dirty="0">
                  <a:solidFill>
                    <a:srgbClr val="5E6B8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Краснодарскому краю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7172950"/>
      </p:ext>
    </p:extLst>
  </p:cSld>
  <p:clrMapOvr>
    <a:masterClrMapping/>
  </p:clrMapOvr>
  <p:transition spd="slow">
    <p:strips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0CF5544-0661-4932-934B-5F51C402B4E6}"/>
              </a:ext>
            </a:extLst>
          </p:cNvPr>
          <p:cNvSpPr txBox="1"/>
          <p:nvPr/>
        </p:nvSpPr>
        <p:spPr>
          <a:xfrm rot="16200000">
            <a:off x="-828937" y="2493278"/>
            <a:ext cx="220874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1000" b="1" cap="all" spc="-5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Межрайонная </a:t>
            </a:r>
            <a:r>
              <a:rPr lang="ru-RU" sz="1000" b="1" cap="all" spc="-50" baseline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иФНС</a:t>
            </a:r>
            <a:r>
              <a:rPr lang="ru-RU" sz="1000" b="1" cap="all" spc="-5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 России № 6 </a:t>
            </a:r>
            <a:r>
              <a:rPr lang="ru-RU" sz="1000" b="1" cap="all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по</a:t>
            </a:r>
            <a:r>
              <a:rPr lang="ru-RU" sz="1000" b="1" cap="all" spc="-5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 краснодарскому краю</a:t>
            </a:r>
            <a:endParaRPr lang="ru-RU" sz="1000" b="1" cap="all" spc="-50" baseline="0" dirty="0">
              <a:solidFill>
                <a:schemeClr val="tx1">
                  <a:lumMod val="85000"/>
                  <a:lumOff val="15000"/>
                </a:schemeClr>
              </a:solidFill>
              <a:ea typeface="Golos Text" panose="020B0503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16729" t="24245" r="74986" b="57946"/>
          <a:stretch/>
        </p:blipFill>
        <p:spPr>
          <a:xfrm>
            <a:off x="114261" y="4035883"/>
            <a:ext cx="396485" cy="21260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16979" t="73796" r="74826" b="22870"/>
          <a:stretch/>
        </p:blipFill>
        <p:spPr>
          <a:xfrm>
            <a:off x="0" y="6445250"/>
            <a:ext cx="510746" cy="3429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16729" t="24245" r="74986" b="57946"/>
          <a:stretch/>
        </p:blipFill>
        <p:spPr>
          <a:xfrm>
            <a:off x="93705" y="0"/>
            <a:ext cx="396485" cy="14121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0CF5544-0661-4932-934B-5F51C402B4E6}"/>
              </a:ext>
            </a:extLst>
          </p:cNvPr>
          <p:cNvSpPr txBox="1"/>
          <p:nvPr/>
        </p:nvSpPr>
        <p:spPr>
          <a:xfrm>
            <a:off x="6209" y="6517044"/>
            <a:ext cx="538446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 algn="ctr" defTabSz="1219170">
              <a:lnSpc>
                <a:spcPct val="80000"/>
              </a:lnSpc>
              <a:defRPr/>
            </a:pPr>
            <a:r>
              <a:rPr lang="ru-RU" sz="1000" cap="all" spc="-5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Стр. 2</a:t>
            </a:r>
          </a:p>
        </p:txBody>
      </p:sp>
      <p:sp>
        <p:nvSpPr>
          <p:cNvPr id="21" name="Rectangle 31">
            <a:extLst>
              <a:ext uri="{FF2B5EF4-FFF2-40B4-BE49-F238E27FC236}">
                <a16:creationId xmlns="" xmlns:a16="http://schemas.microsoft.com/office/drawing/2014/main" id="{5B181A1D-5594-C40C-FC0E-1729C811DB99}"/>
              </a:ext>
            </a:extLst>
          </p:cNvPr>
          <p:cNvSpPr/>
          <p:nvPr/>
        </p:nvSpPr>
        <p:spPr>
          <a:xfrm>
            <a:off x="544655" y="566172"/>
            <a:ext cx="11347072" cy="1691857"/>
          </a:xfrm>
          <a:prstGeom prst="rect">
            <a:avLst/>
          </a:prstGeom>
          <a:gradFill>
            <a:gsLst>
              <a:gs pos="0">
                <a:schemeClr val="accent6"/>
              </a:gs>
              <a:gs pos="21000">
                <a:schemeClr val="accent6">
                  <a:alpha val="0"/>
                </a:schemeClr>
              </a:gs>
            </a:gsLst>
            <a:lin ang="5400000" scaled="0"/>
          </a:gradFill>
          <a:ln w="635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Pentagon 16">
            <a:extLst>
              <a:ext uri="{FF2B5EF4-FFF2-40B4-BE49-F238E27FC236}">
                <a16:creationId xmlns="" xmlns:a16="http://schemas.microsoft.com/office/drawing/2014/main" id="{4636BC83-E9B8-447D-9DB5-9BDFE5E257F7}"/>
              </a:ext>
            </a:extLst>
          </p:cNvPr>
          <p:cNvSpPr/>
          <p:nvPr/>
        </p:nvSpPr>
        <p:spPr>
          <a:xfrm>
            <a:off x="636301" y="1184149"/>
            <a:ext cx="5916899" cy="5456006"/>
          </a:xfrm>
          <a:prstGeom prst="homePlate">
            <a:avLst>
              <a:gd name="adj" fmla="val 11494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  <a:latin typeface="Franklin Gothic Demi Cond" panose="020B0706030402020204" pitchFamily="34" charset="0"/>
              <a:ea typeface="Microsoft YaHei UI Light" panose="020B0502040204020203" pitchFamily="34" charset="-122"/>
              <a:cs typeface="Aldhabi" panose="020F0502020204030204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9397" y="2431391"/>
            <a:ext cx="48688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0" algn="ctr">
              <a:lnSpc>
                <a:spcPct val="80000"/>
              </a:lnSpc>
              <a:tabLst>
                <a:tab pos="171450" algn="l"/>
              </a:tabLst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3200" b="1" dirty="0" smtClean="0">
                <a:solidFill>
                  <a:srgbClr val="FD5308"/>
                </a:solidFill>
                <a:latin typeface="Golos Text" charset="0"/>
                <a:ea typeface="Golos Text" charset="0"/>
                <a:sym typeface="Roboto Medium"/>
              </a:rPr>
              <a:t>свидетельство </a:t>
            </a:r>
          </a:p>
          <a:p>
            <a:pPr marL="266700" lvl="0" algn="ctr">
              <a:lnSpc>
                <a:spcPct val="80000"/>
              </a:lnSpc>
              <a:tabLst>
                <a:tab pos="171450" algn="l"/>
              </a:tabLst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3200" b="1" dirty="0" smtClean="0">
                <a:solidFill>
                  <a:srgbClr val="FD5308"/>
                </a:solidFill>
                <a:latin typeface="Golos Text" charset="0"/>
                <a:ea typeface="Golos Text" charset="0"/>
                <a:sym typeface="Roboto Medium"/>
              </a:rPr>
              <a:t>о </a:t>
            </a:r>
            <a:r>
              <a:rPr lang="ru-RU" sz="3200" b="1" dirty="0">
                <a:solidFill>
                  <a:srgbClr val="FD5308"/>
                </a:solidFill>
                <a:latin typeface="Golos Text" charset="0"/>
                <a:ea typeface="Golos Text" charset="0"/>
                <a:sym typeface="Roboto Medium"/>
              </a:rPr>
              <a:t>постановке </a:t>
            </a:r>
            <a:endParaRPr lang="ru-RU" sz="3200" b="1" dirty="0" smtClean="0">
              <a:solidFill>
                <a:srgbClr val="FD5308"/>
              </a:solidFill>
              <a:latin typeface="Golos Text" charset="0"/>
              <a:ea typeface="Golos Text" charset="0"/>
              <a:sym typeface="Roboto Medium"/>
            </a:endParaRPr>
          </a:p>
          <a:p>
            <a:pPr marL="266700" lvl="0" algn="ctr">
              <a:lnSpc>
                <a:spcPct val="80000"/>
              </a:lnSpc>
              <a:tabLst>
                <a:tab pos="171450" algn="l"/>
              </a:tabLst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3200" b="1" dirty="0" smtClean="0">
                <a:solidFill>
                  <a:srgbClr val="FD5308"/>
                </a:solidFill>
                <a:latin typeface="Golos Text" charset="0"/>
                <a:ea typeface="Golos Text" charset="0"/>
                <a:sym typeface="Roboto Medium"/>
              </a:rPr>
              <a:t>на </a:t>
            </a:r>
            <a:r>
              <a:rPr lang="ru-RU" sz="3200" b="1" dirty="0">
                <a:solidFill>
                  <a:srgbClr val="FD5308"/>
                </a:solidFill>
                <a:latin typeface="Golos Text" charset="0"/>
                <a:ea typeface="Golos Text" charset="0"/>
                <a:sym typeface="Roboto Medium"/>
              </a:rPr>
              <a:t>учет в налоговом органе </a:t>
            </a:r>
            <a:r>
              <a:rPr lang="ru-RU" sz="3200" b="1" dirty="0" smtClean="0">
                <a:solidFill>
                  <a:srgbClr val="FD5308"/>
                </a:solidFill>
                <a:latin typeface="Golos Text" charset="0"/>
                <a:ea typeface="Golos Text" charset="0"/>
                <a:sym typeface="Roboto Medium"/>
              </a:rPr>
              <a:t>упраздняется </a:t>
            </a:r>
            <a:endParaRPr lang="ru-RU" sz="3200" dirty="0">
              <a:solidFill>
                <a:srgbClr val="FD5308"/>
              </a:solidFill>
              <a:latin typeface="Golos Text" charset="0"/>
              <a:ea typeface="Golos Text" charset="0"/>
              <a:sym typeface="Roboto Medium"/>
            </a:endParaRPr>
          </a:p>
          <a:p>
            <a:pPr marL="266700" lvl="0" algn="ctr">
              <a:lnSpc>
                <a:spcPct val="80000"/>
              </a:lnSpc>
              <a:tabLst>
                <a:tab pos="171450" algn="l"/>
              </a:tabLst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3200" b="1" dirty="0">
                <a:solidFill>
                  <a:srgbClr val="FD5308"/>
                </a:solidFill>
                <a:latin typeface="Golos Text" charset="0"/>
                <a:ea typeface="Golos Text" charset="0"/>
                <a:sym typeface="Roboto Medium"/>
              </a:rPr>
              <a:t>С </a:t>
            </a:r>
            <a:r>
              <a:rPr lang="ru-RU" sz="3200" b="1" dirty="0" smtClean="0">
                <a:solidFill>
                  <a:srgbClr val="FD5308"/>
                </a:solidFill>
                <a:latin typeface="Golos Text" charset="0"/>
                <a:ea typeface="Golos Text" charset="0"/>
                <a:sym typeface="Roboto Medium"/>
              </a:rPr>
              <a:t>01.01.2026</a:t>
            </a:r>
            <a:endParaRPr lang="ru-RU" sz="3200" b="1" dirty="0">
              <a:solidFill>
                <a:srgbClr val="FD5308"/>
              </a:solidFill>
              <a:latin typeface="Golos Tex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33309" y="1184149"/>
            <a:ext cx="49282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0" algn="ctr">
              <a:lnSpc>
                <a:spcPct val="80000"/>
              </a:lnSpc>
              <a:tabLst>
                <a:tab pos="171450" algn="l"/>
              </a:tabLst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charset="0"/>
                <a:ea typeface="Golos Text" charset="0"/>
                <a:sym typeface="Roboto Medium"/>
              </a:rPr>
              <a:t>С 2026 года единым документом о постановке на учет в налоговом органе станет выписка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los Text" charset="0"/>
                <a:ea typeface="Golos Text" charset="0"/>
                <a:sym typeface="Roboto Medium"/>
              </a:rPr>
              <a:t>из ЕГРН</a:t>
            </a:r>
            <a:endParaRPr lang="ru-RU" sz="2800" b="1" dirty="0">
              <a:solidFill>
                <a:srgbClr val="0561FC"/>
              </a:solidFill>
              <a:latin typeface="Golos Tex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38379" y="3307738"/>
            <a:ext cx="5568167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66700" lvl="0">
              <a:lnSpc>
                <a:spcPct val="80000"/>
              </a:lnSpc>
              <a:tabLst>
                <a:tab pos="171450" algn="l"/>
              </a:tabLst>
              <a:defRPr sz="2000" b="0" i="0" u="none" strike="noStrike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Golos Text" charset="0"/>
                <a:ea typeface="Golos Text" charset="0"/>
              </a:defRPr>
            </a:lvl1pPr>
          </a:lstStyle>
          <a:p>
            <a:r>
              <a:rPr lang="ru-RU" sz="2400" dirty="0" smtClean="0"/>
              <a:t>Постановку </a:t>
            </a:r>
            <a:r>
              <a:rPr lang="ru-RU" sz="2400" dirty="0"/>
              <a:t>на учет или снятие с учета в налоговом органе </a:t>
            </a:r>
            <a:r>
              <a:rPr lang="ru-RU" sz="2400" dirty="0" smtClean="0"/>
              <a:t>также будут подтверждать:</a:t>
            </a:r>
          </a:p>
          <a:p>
            <a:endParaRPr lang="ru-RU" sz="2400" dirty="0" smtClean="0"/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выписка </a:t>
            </a:r>
            <a:r>
              <a:rPr lang="ru-RU" sz="2400" dirty="0"/>
              <a:t>из </a:t>
            </a:r>
            <a:r>
              <a:rPr lang="ru-RU" sz="2400" dirty="0" smtClean="0"/>
              <a:t>ЕГРЮЛ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выписка из РАФП</a:t>
            </a:r>
          </a:p>
          <a:p>
            <a:pPr marL="609600" indent="-3429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6096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выписка </a:t>
            </a:r>
            <a:r>
              <a:rPr lang="ru-RU" sz="2400" dirty="0"/>
              <a:t>из </a:t>
            </a:r>
            <a:r>
              <a:rPr lang="ru-RU" sz="2400" dirty="0" smtClean="0"/>
              <a:t>ЕГРИП</a:t>
            </a:r>
            <a:endParaRPr lang="ru-RU" sz="2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493992"/>
            <a:ext cx="12192000" cy="478971"/>
          </a:xfrm>
          <a:prstGeom prst="rect">
            <a:avLst/>
          </a:prstGeom>
          <a:solidFill>
            <a:srgbClr val="0171B9"/>
          </a:solidFill>
          <a:ln>
            <a:solidFill>
              <a:srgbClr val="0171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4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892" y="22097"/>
            <a:ext cx="1060564" cy="108312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le 3">
            <a:extLst>
              <a:ext uri="{FF2B5EF4-FFF2-40B4-BE49-F238E27FC236}">
                <a16:creationId xmlns="" xmlns:a16="http://schemas.microsoft.com/office/drawing/2014/main" id="{EB3AFC7D-63E5-C24E-B7FA-C19FCC73B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161" y="638462"/>
            <a:ext cx="10004077" cy="221599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Единый документ о постановке на учет в налоговом органе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625887"/>
      </p:ext>
    </p:extLst>
  </p:cSld>
  <p:clrMapOvr>
    <a:masterClrMapping/>
  </p:clrMapOvr>
  <p:transition spd="slow">
    <p:strips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0CF5544-0661-4932-934B-5F51C402B4E6}"/>
              </a:ext>
            </a:extLst>
          </p:cNvPr>
          <p:cNvSpPr txBox="1"/>
          <p:nvPr/>
        </p:nvSpPr>
        <p:spPr>
          <a:xfrm rot="16200000">
            <a:off x="-828937" y="2493278"/>
            <a:ext cx="220874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1000" b="1" cap="all" spc="-5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Межрайонная </a:t>
            </a:r>
            <a:r>
              <a:rPr lang="ru-RU" sz="1000" b="1" cap="all" spc="-50" baseline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иФНС</a:t>
            </a:r>
            <a:r>
              <a:rPr lang="ru-RU" sz="1000" b="1" cap="all" spc="-5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 России № 6 </a:t>
            </a:r>
            <a:r>
              <a:rPr lang="ru-RU" sz="1000" b="1" cap="all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по</a:t>
            </a:r>
            <a:r>
              <a:rPr lang="ru-RU" sz="1000" b="1" cap="all" spc="-5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 краснодарскому краю</a:t>
            </a:r>
            <a:endParaRPr lang="ru-RU" sz="1000" b="1" cap="all" spc="-50" baseline="0" dirty="0">
              <a:solidFill>
                <a:schemeClr val="tx1">
                  <a:lumMod val="85000"/>
                  <a:lumOff val="15000"/>
                </a:schemeClr>
              </a:solidFill>
              <a:ea typeface="Golos Text" panose="020B0503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16729" t="24245" r="74986" b="57946"/>
          <a:stretch/>
        </p:blipFill>
        <p:spPr>
          <a:xfrm>
            <a:off x="114261" y="4035883"/>
            <a:ext cx="396485" cy="21260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16979" t="73796" r="74826" b="22870"/>
          <a:stretch/>
        </p:blipFill>
        <p:spPr>
          <a:xfrm>
            <a:off x="0" y="6445250"/>
            <a:ext cx="510746" cy="3429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16729" t="24245" r="74986" b="57946"/>
          <a:stretch/>
        </p:blipFill>
        <p:spPr>
          <a:xfrm>
            <a:off x="93705" y="0"/>
            <a:ext cx="396485" cy="14121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0CF5544-0661-4932-934B-5F51C402B4E6}"/>
              </a:ext>
            </a:extLst>
          </p:cNvPr>
          <p:cNvSpPr txBox="1"/>
          <p:nvPr/>
        </p:nvSpPr>
        <p:spPr>
          <a:xfrm>
            <a:off x="6209" y="6517044"/>
            <a:ext cx="538446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 algn="ctr" defTabSz="1219170">
              <a:lnSpc>
                <a:spcPct val="80000"/>
              </a:lnSpc>
              <a:defRPr/>
            </a:pPr>
            <a:r>
              <a:rPr lang="ru-RU" sz="1000" cap="all" spc="-5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Стр. </a:t>
            </a:r>
            <a:r>
              <a:rPr lang="ru-RU" sz="1000" cap="all" spc="-5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3</a:t>
            </a:r>
            <a:endParaRPr lang="ru-RU" sz="1000" cap="all" spc="-50" dirty="0">
              <a:solidFill>
                <a:schemeClr val="tx1">
                  <a:lumMod val="85000"/>
                  <a:lumOff val="15000"/>
                </a:schemeClr>
              </a:solidFill>
              <a:ea typeface="Golos Text" panose="020B0503020202020204" pitchFamily="34" charset="0"/>
            </a:endParaRPr>
          </a:p>
        </p:txBody>
      </p:sp>
      <p:sp>
        <p:nvSpPr>
          <p:cNvPr id="21" name="Rectangle 31">
            <a:extLst>
              <a:ext uri="{FF2B5EF4-FFF2-40B4-BE49-F238E27FC236}">
                <a16:creationId xmlns="" xmlns:a16="http://schemas.microsoft.com/office/drawing/2014/main" id="{5B181A1D-5594-C40C-FC0E-1729C811DB99}"/>
              </a:ext>
            </a:extLst>
          </p:cNvPr>
          <p:cNvSpPr/>
          <p:nvPr/>
        </p:nvSpPr>
        <p:spPr>
          <a:xfrm>
            <a:off x="544655" y="566172"/>
            <a:ext cx="11347072" cy="1691857"/>
          </a:xfrm>
          <a:prstGeom prst="rect">
            <a:avLst/>
          </a:prstGeom>
          <a:gradFill>
            <a:gsLst>
              <a:gs pos="0">
                <a:schemeClr val="accent6"/>
              </a:gs>
              <a:gs pos="21000">
                <a:schemeClr val="accent6">
                  <a:alpha val="0"/>
                </a:schemeClr>
              </a:gs>
            </a:gsLst>
            <a:lin ang="5400000" scaled="0"/>
          </a:gradFill>
          <a:ln w="635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6794" y="1412100"/>
            <a:ext cx="10438411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0" algn="ctr">
              <a:lnSpc>
                <a:spcPct val="80000"/>
              </a:lnSpc>
              <a:tabLst>
                <a:tab pos="171450" algn="l"/>
              </a:tabLst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3800" b="1" dirty="0" smtClean="0">
                <a:solidFill>
                  <a:srgbClr val="FD5308"/>
                </a:solidFill>
                <a:latin typeface="Golos Text"/>
              </a:rPr>
              <a:t>Получить выписку</a:t>
            </a:r>
            <a:endParaRPr lang="ru-RU" sz="3800" b="1" dirty="0">
              <a:solidFill>
                <a:srgbClr val="FD5308"/>
              </a:solidFill>
              <a:latin typeface="Golos Tex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493992"/>
            <a:ext cx="12192000" cy="478971"/>
          </a:xfrm>
          <a:prstGeom prst="rect">
            <a:avLst/>
          </a:prstGeom>
          <a:solidFill>
            <a:srgbClr val="0171B9"/>
          </a:solidFill>
          <a:ln>
            <a:solidFill>
              <a:srgbClr val="0171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4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892" y="22097"/>
            <a:ext cx="1060564" cy="108312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le 3">
            <a:extLst>
              <a:ext uri="{FF2B5EF4-FFF2-40B4-BE49-F238E27FC236}">
                <a16:creationId xmlns="" xmlns:a16="http://schemas.microsoft.com/office/drawing/2014/main" id="{EB3AFC7D-63E5-C24E-B7FA-C19FCC73B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161" y="638462"/>
            <a:ext cx="10004077" cy="221599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Единый документ о постановке на учет в налоговом органе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9816" y="2028239"/>
            <a:ext cx="10438411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0" algn="ctr">
              <a:lnSpc>
                <a:spcPct val="80000"/>
              </a:lnSpc>
              <a:tabLst>
                <a:tab pos="171450" algn="l"/>
              </a:tabLst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3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los Text"/>
              </a:rPr>
              <a:t>в</a:t>
            </a:r>
            <a:r>
              <a:rPr lang="ru-RU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los Text"/>
              </a:rPr>
              <a:t> электронном виде:</a:t>
            </a:r>
          </a:p>
          <a:p>
            <a:pPr marL="723900" lvl="0" indent="-457200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171450" algn="l"/>
              </a:tabLst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los Text"/>
              </a:rPr>
              <a:t>Личный кабинет налогоплательщика</a:t>
            </a:r>
          </a:p>
          <a:p>
            <a:pPr marL="723900" lvl="0" indent="-457200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171450" algn="l"/>
              </a:tabLst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los Text"/>
              </a:rPr>
              <a:t>сервис «Сведения об ИНН физического лица»</a:t>
            </a:r>
          </a:p>
          <a:p>
            <a:pPr marL="723900" lvl="0" indent="-457200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171450" algn="l"/>
              </a:tabLst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los Text"/>
              </a:rPr>
              <a:t>портал </a:t>
            </a:r>
            <a:r>
              <a:rPr lang="ru-R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Golos Text"/>
              </a:rPr>
              <a:t>Госуслуг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  <a:latin typeface="Golos Tex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0173" y="4202842"/>
            <a:ext cx="10733837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0" algn="ctr">
              <a:lnSpc>
                <a:spcPct val="80000"/>
              </a:lnSpc>
              <a:tabLst>
                <a:tab pos="171450" algn="l"/>
              </a:tabLst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los Text"/>
              </a:rPr>
              <a:t>на бумажном носителе:</a:t>
            </a:r>
          </a:p>
          <a:p>
            <a:pPr marL="723900" lvl="0" indent="-457200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171450" algn="l"/>
              </a:tabLst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los Text"/>
              </a:rPr>
              <a:t>в налоговом органе</a:t>
            </a:r>
          </a:p>
          <a:p>
            <a:pPr marL="723900" lvl="0" indent="-457200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171450" algn="l"/>
              </a:tabLst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los Text"/>
              </a:rPr>
              <a:t>в отделении МФЦ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  <a:latin typeface="Golos Text"/>
            </a:endParaRPr>
          </a:p>
        </p:txBody>
      </p:sp>
    </p:spTree>
    <p:extLst>
      <p:ext uri="{BB962C8B-B14F-4D97-AF65-F5344CB8AC3E}">
        <p14:creationId xmlns:p14="http://schemas.microsoft.com/office/powerpoint/2010/main" val="3052011813"/>
      </p:ext>
    </p:extLst>
  </p:cSld>
  <p:clrMapOvr>
    <a:masterClrMapping/>
  </p:clrMapOvr>
  <p:transition spd="slow">
    <p:strips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0CF5544-0661-4932-934B-5F51C402B4E6}"/>
              </a:ext>
            </a:extLst>
          </p:cNvPr>
          <p:cNvSpPr txBox="1"/>
          <p:nvPr/>
        </p:nvSpPr>
        <p:spPr>
          <a:xfrm rot="16200000">
            <a:off x="-828937" y="2408214"/>
            <a:ext cx="220874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1000" b="1" cap="all" spc="-5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Межрайонная </a:t>
            </a:r>
            <a:r>
              <a:rPr lang="ru-RU" sz="1000" b="1" cap="all" spc="-50" baseline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иФНС</a:t>
            </a:r>
            <a:r>
              <a:rPr lang="ru-RU" sz="1000" b="1" cap="all" spc="-5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 России № 6 </a:t>
            </a:r>
            <a:r>
              <a:rPr lang="ru-RU" sz="1000" b="1" cap="all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по</a:t>
            </a:r>
            <a:r>
              <a:rPr lang="ru-RU" sz="1000" b="1" cap="all" spc="-5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 краснодарскому краю</a:t>
            </a:r>
            <a:endParaRPr lang="ru-RU" sz="1000" b="1" cap="all" spc="-50" baseline="0" dirty="0">
              <a:solidFill>
                <a:schemeClr val="tx1">
                  <a:lumMod val="85000"/>
                  <a:lumOff val="15000"/>
                </a:schemeClr>
              </a:solidFill>
              <a:ea typeface="Golos Text" panose="020B0503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16729" t="24245" r="74986" b="57946"/>
          <a:stretch/>
        </p:blipFill>
        <p:spPr>
          <a:xfrm>
            <a:off x="114261" y="4035883"/>
            <a:ext cx="396485" cy="21260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16979" t="73796" r="74826" b="22870"/>
          <a:stretch/>
        </p:blipFill>
        <p:spPr>
          <a:xfrm>
            <a:off x="0" y="6445250"/>
            <a:ext cx="510746" cy="3429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16729" t="24245" r="74986" b="57946"/>
          <a:stretch/>
        </p:blipFill>
        <p:spPr>
          <a:xfrm>
            <a:off x="93705" y="0"/>
            <a:ext cx="396485" cy="14121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0CF5544-0661-4932-934B-5F51C402B4E6}"/>
              </a:ext>
            </a:extLst>
          </p:cNvPr>
          <p:cNvSpPr txBox="1"/>
          <p:nvPr/>
        </p:nvSpPr>
        <p:spPr>
          <a:xfrm>
            <a:off x="6209" y="6517044"/>
            <a:ext cx="538446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 algn="ctr" defTabSz="1219170">
              <a:lnSpc>
                <a:spcPct val="80000"/>
              </a:lnSpc>
              <a:defRPr/>
            </a:pPr>
            <a:r>
              <a:rPr lang="ru-RU" sz="1000" cap="all" spc="-5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Стр. </a:t>
            </a:r>
            <a:r>
              <a:rPr lang="ru-RU" sz="1000" cap="all" spc="-5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4</a:t>
            </a:r>
            <a:endParaRPr lang="ru-RU" sz="1000" cap="all" spc="-50" dirty="0">
              <a:solidFill>
                <a:schemeClr val="tx1">
                  <a:lumMod val="85000"/>
                  <a:lumOff val="15000"/>
                </a:schemeClr>
              </a:solidFill>
              <a:ea typeface="Golos Text" panose="020B0503020202020204" pitchFamily="34" charset="0"/>
            </a:endParaRPr>
          </a:p>
        </p:txBody>
      </p:sp>
      <p:sp>
        <p:nvSpPr>
          <p:cNvPr id="21" name="Rectangle 31">
            <a:extLst>
              <a:ext uri="{FF2B5EF4-FFF2-40B4-BE49-F238E27FC236}">
                <a16:creationId xmlns="" xmlns:a16="http://schemas.microsoft.com/office/drawing/2014/main" id="{5B181A1D-5594-C40C-FC0E-1729C811DB99}"/>
              </a:ext>
            </a:extLst>
          </p:cNvPr>
          <p:cNvSpPr/>
          <p:nvPr/>
        </p:nvSpPr>
        <p:spPr>
          <a:xfrm>
            <a:off x="556220" y="681486"/>
            <a:ext cx="11635779" cy="1691857"/>
          </a:xfrm>
          <a:prstGeom prst="rect">
            <a:avLst/>
          </a:prstGeom>
          <a:gradFill>
            <a:gsLst>
              <a:gs pos="0">
                <a:schemeClr val="accent6"/>
              </a:gs>
              <a:gs pos="21000">
                <a:schemeClr val="accent6">
                  <a:alpha val="0"/>
                </a:schemeClr>
              </a:gs>
            </a:gsLst>
            <a:lin ang="5400000" scaled="0"/>
          </a:gradFill>
          <a:ln w="635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1125" y="1241076"/>
            <a:ext cx="6219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0">
              <a:lnSpc>
                <a:spcPct val="80000"/>
              </a:lnSpc>
              <a:tabLst>
                <a:tab pos="171450" algn="l"/>
              </a:tabLst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862" b="1" dirty="0"/>
              <a:t>Федеральный закон от </a:t>
            </a:r>
            <a:r>
              <a:rPr lang="ru-RU" sz="1862" b="1" dirty="0" smtClean="0"/>
              <a:t>28.11.2025 </a:t>
            </a:r>
            <a:r>
              <a:rPr lang="ru-RU" sz="1862" b="1" dirty="0"/>
              <a:t>№ </a:t>
            </a:r>
            <a:r>
              <a:rPr lang="ru-RU" sz="1862" b="1" dirty="0" smtClean="0"/>
              <a:t>425-ФЗ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los Text" charset="0"/>
                <a:ea typeface="Golos Text" charset="0"/>
                <a:sym typeface="Roboto Medium"/>
              </a:rPr>
              <a:t> </a:t>
            </a:r>
            <a:endParaRPr lang="ru-RU" sz="2000" b="1" dirty="0">
              <a:solidFill>
                <a:srgbClr val="0561FC"/>
              </a:solidFill>
              <a:latin typeface="Golos Tex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9417" y="1762577"/>
            <a:ext cx="10810122" cy="780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lvl="0" indent="-342900">
              <a:lnSpc>
                <a:spcPct val="80000"/>
              </a:lnSpc>
              <a:buFont typeface="Wingdings" panose="05000000000000000000" pitchFamily="2" charset="2"/>
              <a:buChar char="ü"/>
              <a:tabLst>
                <a:tab pos="171450" algn="l"/>
              </a:tabLst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862" b="1" dirty="0"/>
              <a:t>С 01.01.2026 применять пониженный тариф 15% для выплат сверх 1,5 МРОТ </a:t>
            </a:r>
            <a:r>
              <a:rPr lang="ru-RU" sz="1862" b="1" dirty="0" smtClean="0"/>
              <a:t>смогут МСП </a:t>
            </a:r>
            <a:r>
              <a:rPr lang="ru-RU" sz="1862" b="1" dirty="0"/>
              <a:t>с основным видом деятельности из </a:t>
            </a:r>
            <a:r>
              <a:rPr lang="ru-RU" sz="1862" b="1" dirty="0">
                <a:solidFill>
                  <a:schemeClr val="accent2">
                    <a:lumMod val="75000"/>
                  </a:schemeClr>
                </a:solidFill>
              </a:rPr>
              <a:t>перечня, который утвердит Правительство, и предприятия общепита.</a:t>
            </a:r>
            <a:r>
              <a:rPr lang="ru-RU" sz="1862" b="1" dirty="0"/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1125" y="2796725"/>
            <a:ext cx="10634372" cy="550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lvl="0" indent="-342900">
              <a:lnSpc>
                <a:spcPct val="80000"/>
              </a:lnSpc>
              <a:buFont typeface="Wingdings" panose="05000000000000000000" pitchFamily="2" charset="2"/>
              <a:buChar char="ü"/>
              <a:tabLst>
                <a:tab pos="171450" algn="l"/>
              </a:tabLst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862" b="1" dirty="0" smtClean="0"/>
              <a:t>Сохранится пониженный </a:t>
            </a:r>
            <a:r>
              <a:rPr lang="ru-RU" sz="1862" b="1" dirty="0"/>
              <a:t>тариф 7,6% с выплат сверх 1,5 МРОТ для МСП, занимающихся </a:t>
            </a:r>
            <a:r>
              <a:rPr lang="ru-RU" sz="1862" b="1" dirty="0" smtClean="0">
                <a:solidFill>
                  <a:schemeClr val="accent2">
                    <a:lumMod val="75000"/>
                  </a:schemeClr>
                </a:solidFill>
              </a:rPr>
              <a:t>обрабатывающими производствами.</a:t>
            </a:r>
            <a:endParaRPr lang="ru-RU" sz="1862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1268" y="3635695"/>
            <a:ext cx="10666229" cy="780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3900" indent="-368300">
              <a:lnSpc>
                <a:spcPct val="80000"/>
              </a:lnSpc>
              <a:buFont typeface="Wingdings" panose="05000000000000000000" pitchFamily="2" charset="2"/>
              <a:buChar char="ü"/>
              <a:tabLst>
                <a:tab pos="171450" algn="l"/>
              </a:tabLst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862" b="1" dirty="0" smtClean="0"/>
              <a:t>С </a:t>
            </a:r>
            <a:r>
              <a:rPr lang="ru-RU" sz="1862" b="1" dirty="0"/>
              <a:t>01.01.2026 тариф взносов </a:t>
            </a:r>
            <a:r>
              <a:rPr lang="ru-RU" sz="1862" b="1" dirty="0">
                <a:solidFill>
                  <a:schemeClr val="accent2">
                    <a:lumMod val="75000"/>
                  </a:schemeClr>
                </a:solidFill>
              </a:rPr>
              <a:t>для IT-компании </a:t>
            </a:r>
            <a:r>
              <a:rPr lang="ru-RU" sz="1862" b="1" dirty="0"/>
              <a:t>- 15% с выплат, не превышающих предельную базу, и 7,6% с выплат сверх предельной </a:t>
            </a:r>
            <a:r>
              <a:rPr lang="ru-RU" sz="1862" b="1" dirty="0" smtClean="0"/>
              <a:t>базы.</a:t>
            </a:r>
            <a:endParaRPr lang="ru-RU" sz="1862" b="1" dirty="0"/>
          </a:p>
          <a:p>
            <a:pPr marL="266700" lvl="0">
              <a:lnSpc>
                <a:spcPct val="80000"/>
              </a:lnSpc>
              <a:tabLst>
                <a:tab pos="171450" algn="l"/>
              </a:tabLst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862" dirty="0" smtClean="0"/>
              <a:t> </a:t>
            </a:r>
            <a:endParaRPr lang="ru-RU" sz="2000" b="1" dirty="0">
              <a:latin typeface="Golos Tex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5028" y="4576498"/>
            <a:ext cx="10901547" cy="321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sz="1862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С </a:t>
            </a:r>
            <a:r>
              <a:rPr lang="ru-RU" sz="1862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01.01.2026 </a:t>
            </a:r>
            <a:r>
              <a:rPr lang="ru-RU" sz="1862" b="1" dirty="0" smtClean="0">
                <a:solidFill>
                  <a:schemeClr val="accent2">
                    <a:lumMod val="75000"/>
                  </a:schemeClr>
                </a:solidFill>
              </a:rPr>
              <a:t>взносы руководителю </a:t>
            </a:r>
            <a:r>
              <a:rPr lang="ru-RU" sz="1862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необходимо</a:t>
            </a:r>
            <a:r>
              <a:rPr lang="ru-RU" sz="1862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862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начислять </a:t>
            </a:r>
            <a:r>
              <a:rPr lang="ru-RU" sz="1862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с МРОТ.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0" y="493992"/>
            <a:ext cx="12192000" cy="478971"/>
          </a:xfrm>
          <a:prstGeom prst="rect">
            <a:avLst/>
          </a:prstGeom>
          <a:solidFill>
            <a:srgbClr val="0171B9"/>
          </a:solidFill>
          <a:ln>
            <a:solidFill>
              <a:srgbClr val="0171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4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892" y="22097"/>
            <a:ext cx="1060564" cy="108312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le 3">
            <a:extLst>
              <a:ext uri="{FF2B5EF4-FFF2-40B4-BE49-F238E27FC236}">
                <a16:creationId xmlns="" xmlns:a16="http://schemas.microsoft.com/office/drawing/2014/main" id="{EB3AFC7D-63E5-C24E-B7FA-C19FCC73B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442" y="659116"/>
            <a:ext cx="10004077" cy="221599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Страховые взносы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84418"/>
      </p:ext>
    </p:extLst>
  </p:cSld>
  <p:clrMapOvr>
    <a:masterClrMapping/>
  </p:clrMapOvr>
  <p:transition spd="slow">
    <p:strips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5B181A1D-5594-C40C-FC0E-1729C811DB99}"/>
              </a:ext>
            </a:extLst>
          </p:cNvPr>
          <p:cNvSpPr/>
          <p:nvPr/>
        </p:nvSpPr>
        <p:spPr>
          <a:xfrm>
            <a:off x="905347" y="515157"/>
            <a:ext cx="10986380" cy="2079965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5400000" scaled="0"/>
          </a:gradFill>
          <a:ln w="635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0CF5544-0661-4932-934B-5F51C402B4E6}"/>
              </a:ext>
            </a:extLst>
          </p:cNvPr>
          <p:cNvSpPr txBox="1"/>
          <p:nvPr/>
        </p:nvSpPr>
        <p:spPr>
          <a:xfrm rot="16200000">
            <a:off x="-828937" y="2472012"/>
            <a:ext cx="220874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1000" b="1" cap="all" spc="-5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Межрайонная </a:t>
            </a:r>
            <a:r>
              <a:rPr lang="ru-RU" sz="1000" b="1" cap="all" spc="-50" baseline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иФНС</a:t>
            </a:r>
            <a:r>
              <a:rPr lang="ru-RU" sz="1000" b="1" cap="all" spc="-5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 России № 6 </a:t>
            </a:r>
            <a:r>
              <a:rPr lang="ru-RU" sz="1000" b="1" cap="all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по</a:t>
            </a:r>
            <a:r>
              <a:rPr lang="ru-RU" sz="1000" b="1" cap="all" spc="-5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 краснодарскому краю</a:t>
            </a:r>
            <a:endParaRPr lang="ru-RU" sz="1000" b="1" cap="all" spc="-50" baseline="0" dirty="0">
              <a:solidFill>
                <a:schemeClr val="tx1">
                  <a:lumMod val="85000"/>
                  <a:lumOff val="15000"/>
                </a:schemeClr>
              </a:solidFill>
              <a:ea typeface="Golos Text" panose="020B0503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4183E272-C0EA-3995-BDE6-1E82090E12DA}"/>
              </a:ext>
            </a:extLst>
          </p:cNvPr>
          <p:cNvCxnSpPr>
            <a:cxnSpLocks/>
          </p:cNvCxnSpPr>
          <p:nvPr/>
        </p:nvCxnSpPr>
        <p:spPr>
          <a:xfrm>
            <a:off x="888417" y="6751537"/>
            <a:ext cx="10628769" cy="0"/>
          </a:xfrm>
          <a:prstGeom prst="line">
            <a:avLst/>
          </a:prstGeom>
          <a:gradFill>
            <a:gsLst>
              <a:gs pos="0">
                <a:schemeClr val="bg1">
                  <a:alpha val="99000"/>
                </a:schemeClr>
              </a:gs>
              <a:gs pos="41000">
                <a:schemeClr val="bg1">
                  <a:alpha val="0"/>
                </a:schemeClr>
              </a:gs>
            </a:gsLst>
            <a:lin ang="3600000" scaled="0"/>
          </a:gradFill>
          <a:ln w="6350">
            <a:solidFill>
              <a:schemeClr val="bg1">
                <a:lumMod val="85000"/>
              </a:schemeClr>
            </a:solidFill>
            <a:prstDash val="solid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16729" t="24245" r="74986" b="57946"/>
          <a:stretch/>
        </p:blipFill>
        <p:spPr>
          <a:xfrm>
            <a:off x="114261" y="4035883"/>
            <a:ext cx="396485" cy="21260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16979" t="73796" r="74826" b="22870"/>
          <a:stretch/>
        </p:blipFill>
        <p:spPr>
          <a:xfrm>
            <a:off x="0" y="6445250"/>
            <a:ext cx="510746" cy="3429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16729" t="24245" r="74986" b="57946"/>
          <a:stretch/>
        </p:blipFill>
        <p:spPr>
          <a:xfrm>
            <a:off x="93705" y="0"/>
            <a:ext cx="396485" cy="14121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0CF5544-0661-4932-934B-5F51C402B4E6}"/>
              </a:ext>
            </a:extLst>
          </p:cNvPr>
          <p:cNvSpPr txBox="1"/>
          <p:nvPr/>
        </p:nvSpPr>
        <p:spPr>
          <a:xfrm>
            <a:off x="6209" y="6517044"/>
            <a:ext cx="538446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 algn="ctr" defTabSz="1219170">
              <a:lnSpc>
                <a:spcPct val="80000"/>
              </a:lnSpc>
              <a:defRPr/>
            </a:pPr>
            <a:r>
              <a:rPr lang="ru-RU" sz="1000" cap="all" spc="-5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Стр. </a:t>
            </a:r>
            <a:r>
              <a:rPr lang="ru-RU" sz="1000" cap="all" spc="-5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5</a:t>
            </a:r>
            <a:endParaRPr lang="ru-RU" sz="1000" cap="all" spc="-50" dirty="0">
              <a:solidFill>
                <a:schemeClr val="tx1">
                  <a:lumMod val="85000"/>
                  <a:lumOff val="15000"/>
                </a:schemeClr>
              </a:solidFill>
              <a:ea typeface="Golos Text" panose="020B0503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58549" y="1143055"/>
            <a:ext cx="10567464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Снижена предельная величина доходов для применения ПСН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/>
              <a:t> 20 млн руб. в 2026 году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/>
              <a:t> 15 млн руб. в 2027 году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 smtClean="0"/>
              <a:t> 10 млн руб. в 2028 году и далее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895350" indent="-3556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58549" y="3574218"/>
            <a:ext cx="101410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Если доход от реализации в </a:t>
            </a:r>
            <a:r>
              <a:rPr lang="ru-RU" sz="2400" b="1" dirty="0" smtClean="0"/>
              <a:t>2025 превысил 20 млн руб.</a:t>
            </a:r>
            <a:r>
              <a:rPr lang="ru-RU" sz="2400" dirty="0" smtClean="0"/>
              <a:t>, </a:t>
            </a:r>
          </a:p>
          <a:p>
            <a:r>
              <a:rPr lang="ru-RU" sz="2400" dirty="0" smtClean="0"/>
              <a:t>то с 2026 ПСН не применяется. Если в 2025 не превысил, </a:t>
            </a:r>
          </a:p>
          <a:p>
            <a:r>
              <a:rPr lang="ru-RU" sz="2400" dirty="0" smtClean="0"/>
              <a:t>а превысил </a:t>
            </a:r>
            <a:r>
              <a:rPr lang="ru-RU" sz="2400" smtClean="0"/>
              <a:t>в </a:t>
            </a:r>
            <a:r>
              <a:rPr lang="ru-RU" sz="2400" smtClean="0"/>
              <a:t>течение </a:t>
            </a:r>
            <a:r>
              <a:rPr lang="ru-RU" sz="2400" dirty="0" smtClean="0"/>
              <a:t>2026, то право на применение ПСН утрачивается с начала действия патента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399855"/>
            <a:ext cx="12192000" cy="478971"/>
          </a:xfrm>
          <a:prstGeom prst="rect">
            <a:avLst/>
          </a:prstGeom>
          <a:solidFill>
            <a:srgbClr val="0171B9"/>
          </a:solidFill>
          <a:ln>
            <a:solidFill>
              <a:srgbClr val="0171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4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892" y="22097"/>
            <a:ext cx="1060564" cy="108312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>
            <a:extLst>
              <a:ext uri="{FF2B5EF4-FFF2-40B4-BE49-F238E27FC236}">
                <a16:creationId xmlns="" xmlns:a16="http://schemas.microsoft.com/office/drawing/2014/main" id="{EB3AFC7D-63E5-C24E-B7FA-C19FCC73B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259" y="541832"/>
            <a:ext cx="10986379" cy="221599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Патентная система налогообложения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236640"/>
      </p:ext>
    </p:extLst>
  </p:cSld>
  <p:clrMapOvr>
    <a:masterClrMapping/>
  </p:clrMapOvr>
  <p:transition spd="slow">
    <p:strips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5B181A1D-5594-C40C-FC0E-1729C811DB99}"/>
              </a:ext>
            </a:extLst>
          </p:cNvPr>
          <p:cNvSpPr/>
          <p:nvPr/>
        </p:nvSpPr>
        <p:spPr>
          <a:xfrm>
            <a:off x="905347" y="515158"/>
            <a:ext cx="10986380" cy="1230516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5400000" scaled="0"/>
          </a:gradFill>
          <a:ln w="635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0CF5544-0661-4932-934B-5F51C402B4E6}"/>
              </a:ext>
            </a:extLst>
          </p:cNvPr>
          <p:cNvSpPr txBox="1"/>
          <p:nvPr/>
        </p:nvSpPr>
        <p:spPr>
          <a:xfrm rot="16200000">
            <a:off x="-828937" y="2472012"/>
            <a:ext cx="220874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1000" b="1" cap="all" spc="-5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Межрайонная </a:t>
            </a:r>
            <a:r>
              <a:rPr lang="ru-RU" sz="1000" b="1" cap="all" spc="-50" baseline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иФНС</a:t>
            </a:r>
            <a:r>
              <a:rPr lang="ru-RU" sz="1000" b="1" cap="all" spc="-5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 России № 6 </a:t>
            </a:r>
            <a:r>
              <a:rPr lang="ru-RU" sz="1000" b="1" cap="all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по</a:t>
            </a:r>
            <a:r>
              <a:rPr lang="ru-RU" sz="1000" b="1" cap="all" spc="-5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 краснодарскому краю</a:t>
            </a:r>
            <a:endParaRPr lang="ru-RU" sz="1000" b="1" cap="all" spc="-50" baseline="0" dirty="0">
              <a:solidFill>
                <a:schemeClr val="tx1">
                  <a:lumMod val="85000"/>
                  <a:lumOff val="15000"/>
                </a:schemeClr>
              </a:solidFill>
              <a:ea typeface="Golos Text" panose="020B0503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4183E272-C0EA-3995-BDE6-1E82090E12DA}"/>
              </a:ext>
            </a:extLst>
          </p:cNvPr>
          <p:cNvCxnSpPr>
            <a:cxnSpLocks/>
          </p:cNvCxnSpPr>
          <p:nvPr/>
        </p:nvCxnSpPr>
        <p:spPr>
          <a:xfrm>
            <a:off x="888417" y="6751537"/>
            <a:ext cx="10628769" cy="0"/>
          </a:xfrm>
          <a:prstGeom prst="line">
            <a:avLst/>
          </a:prstGeom>
          <a:gradFill>
            <a:gsLst>
              <a:gs pos="0">
                <a:schemeClr val="bg1">
                  <a:alpha val="99000"/>
                </a:schemeClr>
              </a:gs>
              <a:gs pos="41000">
                <a:schemeClr val="bg1">
                  <a:alpha val="0"/>
                </a:schemeClr>
              </a:gs>
            </a:gsLst>
            <a:lin ang="3600000" scaled="0"/>
          </a:gradFill>
          <a:ln w="6350">
            <a:solidFill>
              <a:schemeClr val="bg1">
                <a:lumMod val="85000"/>
              </a:schemeClr>
            </a:solidFill>
            <a:prstDash val="solid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16729" t="24245" r="74986" b="57946"/>
          <a:stretch/>
        </p:blipFill>
        <p:spPr>
          <a:xfrm>
            <a:off x="114261" y="4035883"/>
            <a:ext cx="396485" cy="21260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16979" t="73796" r="74826" b="22870"/>
          <a:stretch/>
        </p:blipFill>
        <p:spPr>
          <a:xfrm>
            <a:off x="0" y="6445250"/>
            <a:ext cx="510746" cy="3429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16729" t="24245" r="74986" b="57946"/>
          <a:stretch/>
        </p:blipFill>
        <p:spPr>
          <a:xfrm>
            <a:off x="93705" y="0"/>
            <a:ext cx="396485" cy="14121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0CF5544-0661-4932-934B-5F51C402B4E6}"/>
              </a:ext>
            </a:extLst>
          </p:cNvPr>
          <p:cNvSpPr txBox="1"/>
          <p:nvPr/>
        </p:nvSpPr>
        <p:spPr>
          <a:xfrm>
            <a:off x="6209" y="6517044"/>
            <a:ext cx="538446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 algn="ctr" defTabSz="1219170">
              <a:lnSpc>
                <a:spcPct val="80000"/>
              </a:lnSpc>
              <a:defRPr/>
            </a:pPr>
            <a:r>
              <a:rPr lang="ru-RU" sz="1000" cap="all" spc="-5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Стр. 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58549" y="1143055"/>
            <a:ext cx="10567464" cy="824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Увеличена ставка с 20% до 22% </a:t>
            </a:r>
            <a:endParaRPr lang="ru-RU" b="1" dirty="0"/>
          </a:p>
          <a:p>
            <a:pPr marL="895350" indent="-3556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14929" y="1745674"/>
            <a:ext cx="1014105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Снижен </a:t>
            </a:r>
            <a:r>
              <a:rPr lang="ru-RU" sz="2000" b="1" dirty="0"/>
              <a:t>порог дохода по УСН для освобождения от уплаты НДС c 01.01.2026 </a:t>
            </a:r>
            <a:r>
              <a:rPr lang="ru-RU" sz="2000" b="1" dirty="0" smtClean="0"/>
              <a:t>→ </a:t>
            </a:r>
            <a:r>
              <a:rPr lang="ru-RU" sz="2000" b="1" dirty="0"/>
              <a:t>20 млн руб. в 2026 году </a:t>
            </a:r>
            <a:endParaRPr lang="ru-RU" sz="2000" b="1" dirty="0" smtClean="0"/>
          </a:p>
          <a:p>
            <a:r>
              <a:rPr lang="ru-RU" sz="2000" b="1" dirty="0" smtClean="0"/>
              <a:t>→ </a:t>
            </a:r>
            <a:r>
              <a:rPr lang="ru-RU" sz="2000" b="1" dirty="0"/>
              <a:t>15 млн руб. в 2027 году </a:t>
            </a:r>
            <a:endParaRPr lang="ru-RU" sz="2000" b="1" dirty="0" smtClean="0"/>
          </a:p>
          <a:p>
            <a:r>
              <a:rPr lang="ru-RU" sz="2000" b="1" dirty="0" smtClean="0"/>
              <a:t>→ </a:t>
            </a:r>
            <a:r>
              <a:rPr lang="ru-RU" sz="2000" b="1" dirty="0"/>
              <a:t>10 млн руб. с 2028 года и далее </a:t>
            </a:r>
            <a:endParaRPr lang="ru-RU" sz="2000" b="1" dirty="0" smtClean="0"/>
          </a:p>
          <a:p>
            <a:endParaRPr lang="ru-RU" sz="2000" b="1" dirty="0"/>
          </a:p>
          <a:p>
            <a:r>
              <a:rPr lang="ru-RU" sz="2000" b="1" dirty="0" smtClean="0"/>
              <a:t>Если </a:t>
            </a:r>
            <a:r>
              <a:rPr lang="ru-RU" sz="2000" b="1" dirty="0"/>
              <a:t>доход за 2025 превысил 20 млн руб., то с 2026 применяет НДС и </a:t>
            </a:r>
            <a:r>
              <a:rPr lang="ru-RU" sz="2000" b="1" dirty="0" smtClean="0"/>
              <a:t>т.д.</a:t>
            </a:r>
          </a:p>
          <a:p>
            <a:endParaRPr lang="ru-RU" sz="2000" b="1" dirty="0"/>
          </a:p>
          <a:p>
            <a:r>
              <a:rPr lang="ru-RU" sz="2000" b="1" dirty="0" smtClean="0">
                <a:solidFill>
                  <a:srgbClr val="FF6600"/>
                </a:solidFill>
              </a:rPr>
              <a:t>Лица </a:t>
            </a:r>
            <a:r>
              <a:rPr lang="ru-RU" sz="2000" b="1" dirty="0">
                <a:solidFill>
                  <a:srgbClr val="FF6600"/>
                </a:solidFill>
              </a:rPr>
              <a:t>на УСН впервые ставшие в 2026 году </a:t>
            </a:r>
            <a:r>
              <a:rPr lang="ru-RU" sz="2000" b="1" dirty="0" smtClean="0">
                <a:solidFill>
                  <a:srgbClr val="FF6600"/>
                </a:solidFill>
              </a:rPr>
              <a:t>плательщиками </a:t>
            </a:r>
            <a:r>
              <a:rPr lang="ru-RU" sz="2000" b="1" dirty="0">
                <a:solidFill>
                  <a:srgbClr val="FF6600"/>
                </a:solidFill>
              </a:rPr>
              <a:t>НДС </a:t>
            </a:r>
            <a:r>
              <a:rPr lang="ru-RU" sz="2000" b="1" dirty="0" smtClean="0">
                <a:solidFill>
                  <a:srgbClr val="FF6600"/>
                </a:solidFill>
              </a:rPr>
              <a:t>освобождаются </a:t>
            </a:r>
            <a:r>
              <a:rPr lang="ru-RU" sz="2000" b="1" dirty="0">
                <a:solidFill>
                  <a:srgbClr val="FF6600"/>
                </a:solidFill>
              </a:rPr>
              <a:t>от </a:t>
            </a:r>
            <a:r>
              <a:rPr lang="ru-RU" sz="2000" b="1" dirty="0" smtClean="0">
                <a:solidFill>
                  <a:srgbClr val="FF6600"/>
                </a:solidFill>
              </a:rPr>
              <a:t>ответственности </a:t>
            </a:r>
            <a:r>
              <a:rPr lang="ru-RU" sz="2000" b="1" dirty="0">
                <a:solidFill>
                  <a:srgbClr val="FF6600"/>
                </a:solidFill>
              </a:rPr>
              <a:t>за непредставление в срок первой </a:t>
            </a:r>
          </a:p>
          <a:p>
            <a:r>
              <a:rPr lang="ru-RU" sz="2000" b="1" dirty="0">
                <a:solidFill>
                  <a:srgbClr val="FF6600"/>
                </a:solidFill>
              </a:rPr>
              <a:t>налоговой </a:t>
            </a:r>
            <a:r>
              <a:rPr lang="ru-RU" sz="2000" b="1" dirty="0" smtClean="0">
                <a:solidFill>
                  <a:srgbClr val="FF6600"/>
                </a:solidFill>
              </a:rPr>
              <a:t>декларации по </a:t>
            </a:r>
            <a:r>
              <a:rPr lang="ru-RU" sz="2000" b="1" dirty="0">
                <a:solidFill>
                  <a:srgbClr val="FF6600"/>
                </a:solidFill>
              </a:rPr>
              <a:t>НДС в 2026 году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399855"/>
            <a:ext cx="12192000" cy="478971"/>
          </a:xfrm>
          <a:prstGeom prst="rect">
            <a:avLst/>
          </a:prstGeom>
          <a:solidFill>
            <a:srgbClr val="0171B9"/>
          </a:solidFill>
          <a:ln>
            <a:solidFill>
              <a:srgbClr val="0171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4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892" y="22097"/>
            <a:ext cx="1060564" cy="108312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>
            <a:extLst>
              <a:ext uri="{FF2B5EF4-FFF2-40B4-BE49-F238E27FC236}">
                <a16:creationId xmlns="" xmlns:a16="http://schemas.microsoft.com/office/drawing/2014/main" id="{EB3AFC7D-63E5-C24E-B7FA-C19FCC73B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259" y="541832"/>
            <a:ext cx="10986379" cy="221599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Налог на добавленную стоимость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191097"/>
      </p:ext>
    </p:extLst>
  </p:cSld>
  <p:clrMapOvr>
    <a:masterClrMapping/>
  </p:clrMapOvr>
  <p:transition spd="slow">
    <p:strips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5B181A1D-5594-C40C-FC0E-1729C811DB99}"/>
              </a:ext>
            </a:extLst>
          </p:cNvPr>
          <p:cNvSpPr/>
          <p:nvPr/>
        </p:nvSpPr>
        <p:spPr>
          <a:xfrm>
            <a:off x="905347" y="515158"/>
            <a:ext cx="10986380" cy="1230516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5400000" scaled="0"/>
          </a:gradFill>
          <a:ln w="635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0CF5544-0661-4932-934B-5F51C402B4E6}"/>
              </a:ext>
            </a:extLst>
          </p:cNvPr>
          <p:cNvSpPr txBox="1"/>
          <p:nvPr/>
        </p:nvSpPr>
        <p:spPr>
          <a:xfrm rot="16200000">
            <a:off x="-828937" y="2472012"/>
            <a:ext cx="220874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1000" b="1" cap="all" spc="-5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Межрайонная </a:t>
            </a:r>
            <a:r>
              <a:rPr lang="ru-RU" sz="1000" b="1" cap="all" spc="-50" baseline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иФНС</a:t>
            </a:r>
            <a:r>
              <a:rPr lang="ru-RU" sz="1000" b="1" cap="all" spc="-5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 России № 6 </a:t>
            </a:r>
            <a:r>
              <a:rPr lang="ru-RU" sz="1000" b="1" cap="all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по</a:t>
            </a:r>
            <a:r>
              <a:rPr lang="ru-RU" sz="1000" b="1" cap="all" spc="-5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 краснодарскому краю</a:t>
            </a:r>
            <a:endParaRPr lang="ru-RU" sz="1000" b="1" cap="all" spc="-50" baseline="0" dirty="0">
              <a:solidFill>
                <a:schemeClr val="tx1">
                  <a:lumMod val="85000"/>
                  <a:lumOff val="15000"/>
                </a:schemeClr>
              </a:solidFill>
              <a:ea typeface="Golos Text" panose="020B0503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4183E272-C0EA-3995-BDE6-1E82090E12DA}"/>
              </a:ext>
            </a:extLst>
          </p:cNvPr>
          <p:cNvCxnSpPr>
            <a:cxnSpLocks/>
          </p:cNvCxnSpPr>
          <p:nvPr/>
        </p:nvCxnSpPr>
        <p:spPr>
          <a:xfrm>
            <a:off x="888417" y="6751537"/>
            <a:ext cx="10628769" cy="0"/>
          </a:xfrm>
          <a:prstGeom prst="line">
            <a:avLst/>
          </a:prstGeom>
          <a:gradFill>
            <a:gsLst>
              <a:gs pos="0">
                <a:schemeClr val="bg1">
                  <a:alpha val="99000"/>
                </a:schemeClr>
              </a:gs>
              <a:gs pos="41000">
                <a:schemeClr val="bg1">
                  <a:alpha val="0"/>
                </a:schemeClr>
              </a:gs>
            </a:gsLst>
            <a:lin ang="3600000" scaled="0"/>
          </a:gradFill>
          <a:ln w="6350">
            <a:solidFill>
              <a:schemeClr val="bg1">
                <a:lumMod val="85000"/>
              </a:schemeClr>
            </a:solidFill>
            <a:prstDash val="solid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16729" t="24245" r="74986" b="57946"/>
          <a:stretch/>
        </p:blipFill>
        <p:spPr>
          <a:xfrm>
            <a:off x="114261" y="4035883"/>
            <a:ext cx="396485" cy="21260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16979" t="73796" r="74826" b="22870"/>
          <a:stretch/>
        </p:blipFill>
        <p:spPr>
          <a:xfrm>
            <a:off x="0" y="6445250"/>
            <a:ext cx="510746" cy="3429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16729" t="24245" r="74986" b="57946"/>
          <a:stretch/>
        </p:blipFill>
        <p:spPr>
          <a:xfrm>
            <a:off x="93705" y="0"/>
            <a:ext cx="396485" cy="14121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0CF5544-0661-4932-934B-5F51C402B4E6}"/>
              </a:ext>
            </a:extLst>
          </p:cNvPr>
          <p:cNvSpPr txBox="1"/>
          <p:nvPr/>
        </p:nvSpPr>
        <p:spPr>
          <a:xfrm>
            <a:off x="6209" y="6517044"/>
            <a:ext cx="538446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 algn="ctr" defTabSz="1219170">
              <a:lnSpc>
                <a:spcPct val="80000"/>
              </a:lnSpc>
              <a:defRPr/>
            </a:pPr>
            <a:r>
              <a:rPr lang="ru-RU" sz="1000" cap="all" spc="-50" dirty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Стр. </a:t>
            </a:r>
            <a:r>
              <a:rPr lang="ru-RU" sz="1000" cap="all" spc="-5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Golos Text" panose="020B0503020202020204" pitchFamily="34" charset="0"/>
              </a:rPr>
              <a:t>7</a:t>
            </a:r>
            <a:endParaRPr lang="ru-RU" sz="1000" cap="all" spc="-50" dirty="0">
              <a:solidFill>
                <a:schemeClr val="tx1">
                  <a:lumMod val="85000"/>
                  <a:lumOff val="15000"/>
                </a:schemeClr>
              </a:solidFill>
              <a:ea typeface="Golos Text" panose="020B0503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25470" y="1412101"/>
            <a:ext cx="1014105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rgbClr val="FF6600"/>
              </a:solidFill>
            </a:endParaRPr>
          </a:p>
          <a:p>
            <a:endParaRPr lang="ru-RU" sz="2000" b="1" dirty="0" smtClean="0">
              <a:solidFill>
                <a:srgbClr val="FF6600"/>
              </a:solidFill>
            </a:endParaRPr>
          </a:p>
          <a:p>
            <a:r>
              <a:rPr lang="ru-RU" sz="2000" b="1" dirty="0" smtClean="0">
                <a:solidFill>
                  <a:srgbClr val="FF6600"/>
                </a:solidFill>
              </a:rPr>
              <a:t>Лица, применяющие ЕСХН, освобождаются от уплаты НДС, если их годовая выручка не превышает 60 млн рублей.</a:t>
            </a:r>
          </a:p>
          <a:p>
            <a:endParaRPr lang="ru-RU" sz="2000" b="1" dirty="0">
              <a:solidFill>
                <a:srgbClr val="FF6600"/>
              </a:solidFill>
            </a:endParaRPr>
          </a:p>
          <a:p>
            <a:r>
              <a:rPr lang="ru-RU" sz="2000" b="1" dirty="0" smtClean="0">
                <a:solidFill>
                  <a:srgbClr val="FF6600"/>
                </a:solidFill>
              </a:rPr>
              <a:t>Лица, применяющие </a:t>
            </a:r>
            <a:r>
              <a:rPr lang="ru-RU" sz="2000" b="1" dirty="0" err="1" smtClean="0">
                <a:solidFill>
                  <a:srgbClr val="FF6600"/>
                </a:solidFill>
              </a:rPr>
              <a:t>автоУСН</a:t>
            </a:r>
            <a:r>
              <a:rPr lang="ru-RU" sz="2000" b="1" dirty="0">
                <a:solidFill>
                  <a:srgbClr val="FF6600"/>
                </a:solidFill>
              </a:rPr>
              <a:t>, освобождаются от уплаты НДС. </a:t>
            </a:r>
            <a:r>
              <a:rPr lang="ru-RU" sz="2000" b="1" dirty="0" smtClean="0">
                <a:solidFill>
                  <a:srgbClr val="FF6600"/>
                </a:solidFill>
              </a:rPr>
              <a:t>Исключение – ввоз товаров на территорию РФ и «агентский НДС», в этом случае необходимо заплатить налог и сдать декларацию.</a:t>
            </a:r>
          </a:p>
          <a:p>
            <a:endParaRPr lang="ru-RU" sz="2000" b="1" dirty="0">
              <a:solidFill>
                <a:srgbClr val="FF6600"/>
              </a:solidFill>
            </a:endParaRPr>
          </a:p>
          <a:p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Лица на УСН впервые перешедшие с 2026 года и далее на ставки НДС 5 (7)% в течение 4 кварталов применения пониженных ставок могут отказаться от их применения и перейти на ставку НДС 22 % с вычетами</a:t>
            </a:r>
          </a:p>
          <a:p>
            <a:endParaRPr lang="ru-RU" sz="2000" b="1" dirty="0" smtClean="0">
              <a:solidFill>
                <a:srgbClr val="FF6600"/>
              </a:solidFill>
            </a:endParaRPr>
          </a:p>
          <a:p>
            <a:endParaRPr lang="ru-RU" sz="2000" b="1" dirty="0">
              <a:solidFill>
                <a:srgbClr val="FF6600"/>
              </a:solidFill>
            </a:endParaRPr>
          </a:p>
          <a:p>
            <a:endParaRPr lang="ru-RU" sz="2000" b="1" dirty="0">
              <a:solidFill>
                <a:srgbClr val="FF66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399855"/>
            <a:ext cx="12192000" cy="478971"/>
          </a:xfrm>
          <a:prstGeom prst="rect">
            <a:avLst/>
          </a:prstGeom>
          <a:solidFill>
            <a:srgbClr val="0171B9"/>
          </a:solidFill>
          <a:ln>
            <a:solidFill>
              <a:srgbClr val="0171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4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892" y="22097"/>
            <a:ext cx="1060564" cy="108312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>
            <a:extLst>
              <a:ext uri="{FF2B5EF4-FFF2-40B4-BE49-F238E27FC236}">
                <a16:creationId xmlns="" xmlns:a16="http://schemas.microsoft.com/office/drawing/2014/main" id="{EB3AFC7D-63E5-C24E-B7FA-C19FCC73B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259" y="541832"/>
            <a:ext cx="10986379" cy="221599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Налог на добавленную стоимость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134386"/>
      </p:ext>
    </p:extLst>
  </p:cSld>
  <p:clrMapOvr>
    <a:masterClrMapping/>
  </p:clrMapOvr>
  <p:transition spd="slow">
    <p:strips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6F690440-D3AA-F362-059C-CBBAAEE439C0}"/>
              </a:ext>
            </a:extLst>
          </p:cNvPr>
          <p:cNvSpPr/>
          <p:nvPr/>
        </p:nvSpPr>
        <p:spPr>
          <a:xfrm flipH="1">
            <a:off x="5405905" y="4"/>
            <a:ext cx="5138279" cy="6857999"/>
          </a:xfrm>
          <a:custGeom>
            <a:avLst/>
            <a:gdLst>
              <a:gd name="connsiteX0" fmla="*/ 0 w 5138278"/>
              <a:gd name="connsiteY0" fmla="*/ 0 h 6857999"/>
              <a:gd name="connsiteX1" fmla="*/ 5138278 w 5138278"/>
              <a:gd name="connsiteY1" fmla="*/ 0 h 6857999"/>
              <a:gd name="connsiteX2" fmla="*/ 729260 w 5138278"/>
              <a:gd name="connsiteY2" fmla="*/ 641744 h 6857999"/>
              <a:gd name="connsiteX3" fmla="*/ 729260 w 5138278"/>
              <a:gd name="connsiteY3" fmla="*/ 6228617 h 6857999"/>
              <a:gd name="connsiteX4" fmla="*/ 4974731 w 5138278"/>
              <a:gd name="connsiteY4" fmla="*/ 6857999 h 6857999"/>
              <a:gd name="connsiteX5" fmla="*/ 0 w 5138278"/>
              <a:gd name="connsiteY5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38278" h="6857999">
                <a:moveTo>
                  <a:pt x="0" y="0"/>
                </a:moveTo>
                <a:lnTo>
                  <a:pt x="5138278" y="0"/>
                </a:lnTo>
                <a:lnTo>
                  <a:pt x="729260" y="641744"/>
                </a:lnTo>
                <a:lnTo>
                  <a:pt x="729260" y="6228617"/>
                </a:lnTo>
                <a:lnTo>
                  <a:pt x="4974731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635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0" tIns="45718" rIns="91430" bIns="45718" rtlCol="0" anchor="ctr">
            <a:noAutofit/>
          </a:bodyPr>
          <a:lstStyle/>
          <a:p>
            <a:pPr algn="ctr" defTabSz="914264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219C7AE-F2A3-5952-1E8C-FA4662B1288E}"/>
              </a:ext>
            </a:extLst>
          </p:cNvPr>
          <p:cNvSpPr/>
          <p:nvPr/>
        </p:nvSpPr>
        <p:spPr>
          <a:xfrm>
            <a:off x="10544184" y="4"/>
            <a:ext cx="1647825" cy="6857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rgbClr val="5B9BD5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0" tIns="45718" rIns="91430" bIns="45718" rtlCol="0" anchor="ctr">
            <a:noAutofit/>
          </a:bodyPr>
          <a:lstStyle/>
          <a:p>
            <a:pPr algn="ctr" defTabSz="914264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F3E5BC02-F7EF-07F5-F6ED-AAE991258BD9}"/>
              </a:ext>
            </a:extLst>
          </p:cNvPr>
          <p:cNvSpPr/>
          <p:nvPr/>
        </p:nvSpPr>
        <p:spPr>
          <a:xfrm>
            <a:off x="502184" y="-19051"/>
            <a:ext cx="9810751" cy="6877051"/>
          </a:xfrm>
          <a:custGeom>
            <a:avLst/>
            <a:gdLst>
              <a:gd name="connsiteX0" fmla="*/ 9810750 w 9810750"/>
              <a:gd name="connsiteY0" fmla="*/ 638175 h 6877050"/>
              <a:gd name="connsiteX1" fmla="*/ 9810750 w 9810750"/>
              <a:gd name="connsiteY1" fmla="*/ 6248400 h 6877050"/>
              <a:gd name="connsiteX2" fmla="*/ 5534025 w 9810750"/>
              <a:gd name="connsiteY2" fmla="*/ 6877050 h 6877050"/>
              <a:gd name="connsiteX3" fmla="*/ 0 w 9810750"/>
              <a:gd name="connsiteY3" fmla="*/ 6877050 h 6877050"/>
              <a:gd name="connsiteX4" fmla="*/ 0 w 9810750"/>
              <a:gd name="connsiteY4" fmla="*/ 0 h 6877050"/>
              <a:gd name="connsiteX5" fmla="*/ 5467350 w 9810750"/>
              <a:gd name="connsiteY5" fmla="*/ 0 h 6877050"/>
              <a:gd name="connsiteX6" fmla="*/ 9810750 w 9810750"/>
              <a:gd name="connsiteY6" fmla="*/ 638175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10750" h="6877050">
                <a:moveTo>
                  <a:pt x="9810750" y="638175"/>
                </a:moveTo>
                <a:lnTo>
                  <a:pt x="9810750" y="6248400"/>
                </a:lnTo>
                <a:lnTo>
                  <a:pt x="5534025" y="6877050"/>
                </a:lnTo>
                <a:lnTo>
                  <a:pt x="0" y="6877050"/>
                </a:lnTo>
                <a:lnTo>
                  <a:pt x="0" y="0"/>
                </a:lnTo>
                <a:lnTo>
                  <a:pt x="5467350" y="0"/>
                </a:lnTo>
                <a:lnTo>
                  <a:pt x="9810750" y="6381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143000" dist="1028700" dir="2880000" algn="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 defTabSz="914264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540E923-0133-FEAC-8FD9-5A18089527A0}"/>
              </a:ext>
            </a:extLst>
          </p:cNvPr>
          <p:cNvSpPr txBox="1"/>
          <p:nvPr/>
        </p:nvSpPr>
        <p:spPr>
          <a:xfrm>
            <a:off x="237506" y="1059128"/>
            <a:ext cx="9125635" cy="4185761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 defTabSz="1218990">
              <a:defRPr/>
            </a:pPr>
            <a:r>
              <a:rPr lang="ru-RU" sz="2800" b="1" cap="all" spc="-200" dirty="0" smtClean="0">
                <a:ln w="22225">
                  <a:noFill/>
                </a:ln>
                <a:gradFill flip="none" rotWithShape="1">
                  <a:gsLst>
                    <a:gs pos="3000">
                      <a:srgbClr val="0561FC"/>
                    </a:gs>
                    <a:gs pos="14000">
                      <a:prstClr val="black">
                        <a:lumMod val="85000"/>
                        <a:lumOff val="15000"/>
                      </a:prst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a typeface="Golos Text" panose="020B0503020202020204" pitchFamily="34" charset="0"/>
              </a:rPr>
              <a:t>контакты</a:t>
            </a:r>
          </a:p>
          <a:p>
            <a:pPr algn="ctr" defTabSz="1218990">
              <a:defRPr/>
            </a:pPr>
            <a:endParaRPr lang="ru-RU" sz="2800" b="1" cap="all" spc="-200" dirty="0" smtClean="0">
              <a:ln w="22225">
                <a:noFill/>
              </a:ln>
              <a:gradFill flip="none" rotWithShape="1">
                <a:gsLst>
                  <a:gs pos="3000">
                    <a:srgbClr val="0561FC"/>
                  </a:gs>
                  <a:gs pos="14000">
                    <a:prstClr val="black">
                      <a:lumMod val="85000"/>
                      <a:lumOff val="15000"/>
                    </a:prstClr>
                  </a:gs>
                </a:gsLst>
                <a:path path="circle">
                  <a:fillToRect l="100000" t="100000"/>
                </a:path>
                <a:tileRect r="-100000" b="-100000"/>
              </a:gradFill>
              <a:ea typeface="Golos Text" panose="020B0503020202020204" pitchFamily="34" charset="0"/>
            </a:endParaRPr>
          </a:p>
          <a:p>
            <a:pPr algn="ctr" defTabSz="1218990">
              <a:defRPr/>
            </a:pPr>
            <a:r>
              <a:rPr lang="ru-RU" sz="2800" b="1" cap="all" spc="-200" dirty="0" smtClean="0">
                <a:ln w="22225">
                  <a:noFill/>
                </a:ln>
                <a:gradFill flip="none" rotWithShape="1">
                  <a:gsLst>
                    <a:gs pos="3000">
                      <a:srgbClr val="0561FC"/>
                    </a:gs>
                    <a:gs pos="14000">
                      <a:prstClr val="black">
                        <a:lumMod val="85000"/>
                        <a:lumOff val="15000"/>
                      </a:prst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a typeface="Golos Text" panose="020B0503020202020204" pitchFamily="34" charset="0"/>
              </a:rPr>
              <a:t>Многоканальный телефон</a:t>
            </a:r>
          </a:p>
          <a:p>
            <a:pPr algn="ctr" defTabSz="1218990">
              <a:defRPr/>
            </a:pPr>
            <a:r>
              <a:rPr lang="ru-RU" sz="2800" b="1" cap="all" spc="-200" dirty="0" smtClean="0">
                <a:ln w="22225">
                  <a:noFill/>
                </a:ln>
                <a:gradFill flip="none" rotWithShape="1">
                  <a:gsLst>
                    <a:gs pos="3000">
                      <a:srgbClr val="0561FC"/>
                    </a:gs>
                    <a:gs pos="14000">
                      <a:prstClr val="black">
                        <a:lumMod val="85000"/>
                        <a:lumOff val="15000"/>
                      </a:prst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a typeface="Golos Text" panose="020B0503020202020204" pitchFamily="34" charset="0"/>
              </a:rPr>
              <a:t>+ 7 (861) 677-45-81</a:t>
            </a:r>
          </a:p>
          <a:p>
            <a:pPr algn="ctr" defTabSz="1218990">
              <a:defRPr/>
            </a:pPr>
            <a:endParaRPr lang="ru-RU" sz="2800" b="1" cap="all" spc="-200" dirty="0" smtClean="0">
              <a:ln w="22225">
                <a:noFill/>
              </a:ln>
              <a:gradFill flip="none" rotWithShape="1">
                <a:gsLst>
                  <a:gs pos="3000">
                    <a:srgbClr val="0561FC"/>
                  </a:gs>
                  <a:gs pos="14000">
                    <a:prstClr val="black">
                      <a:lumMod val="85000"/>
                      <a:lumOff val="15000"/>
                    </a:prstClr>
                  </a:gs>
                </a:gsLst>
                <a:path path="circle">
                  <a:fillToRect l="100000" t="100000"/>
                </a:path>
                <a:tileRect r="-100000" b="-100000"/>
              </a:gradFill>
              <a:ea typeface="Golos Text" panose="020B0503020202020204" pitchFamily="34" charset="0"/>
            </a:endParaRPr>
          </a:p>
          <a:p>
            <a:pPr algn="ctr" defTabSz="1218990">
              <a:defRPr/>
            </a:pPr>
            <a:r>
              <a:rPr lang="ru-RU" sz="2400" b="1" cap="all" spc="-200" dirty="0" smtClean="0">
                <a:ln w="22225">
                  <a:noFill/>
                </a:ln>
                <a:gradFill flip="none" rotWithShape="1">
                  <a:gsLst>
                    <a:gs pos="3000">
                      <a:srgbClr val="0561FC"/>
                    </a:gs>
                    <a:gs pos="14000">
                      <a:prstClr val="black">
                        <a:lumMod val="85000"/>
                        <a:lumOff val="15000"/>
                      </a:prst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a typeface="Golos Text" panose="020B0503020202020204" pitchFamily="34" charset="0"/>
              </a:rPr>
              <a:t>Вопросы применения </a:t>
            </a:r>
            <a:r>
              <a:rPr lang="ru-RU" sz="2400" b="1" cap="all" spc="-200" dirty="0" err="1" smtClean="0">
                <a:ln w="22225">
                  <a:noFill/>
                </a:ln>
                <a:gradFill flip="none" rotWithShape="1">
                  <a:gsLst>
                    <a:gs pos="3000">
                      <a:srgbClr val="0561FC"/>
                    </a:gs>
                    <a:gs pos="14000">
                      <a:prstClr val="black">
                        <a:lumMod val="85000"/>
                        <a:lumOff val="15000"/>
                      </a:prst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a typeface="Golos Text" panose="020B0503020202020204" pitchFamily="34" charset="0"/>
              </a:rPr>
              <a:t>спецрежимов</a:t>
            </a:r>
            <a:r>
              <a:rPr lang="ru-RU" sz="2400" b="1" cap="all" spc="-200" dirty="0" smtClean="0">
                <a:ln w="22225">
                  <a:noFill/>
                </a:ln>
                <a:gradFill flip="none" rotWithShape="1">
                  <a:gsLst>
                    <a:gs pos="3000">
                      <a:srgbClr val="0561FC"/>
                    </a:gs>
                    <a:gs pos="14000">
                      <a:prstClr val="black">
                        <a:lumMod val="85000"/>
                        <a:lumOff val="15000"/>
                      </a:prst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a typeface="Golos Text" panose="020B0503020202020204" pitchFamily="34" charset="0"/>
              </a:rPr>
              <a:t>  </a:t>
            </a:r>
            <a:r>
              <a:rPr lang="en-US" sz="2400" b="1" cap="all" spc="-200" dirty="0" smtClean="0">
                <a:ln w="22225">
                  <a:noFill/>
                </a:ln>
                <a:gradFill flip="none" rotWithShape="1">
                  <a:gsLst>
                    <a:gs pos="3000">
                      <a:srgbClr val="0561FC"/>
                    </a:gs>
                    <a:gs pos="14000">
                      <a:prstClr val="black">
                        <a:lumMod val="85000"/>
                        <a:lumOff val="15000"/>
                      </a:prst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a typeface="Golos Text" panose="020B0503020202020204" pitchFamily="34" charset="0"/>
              </a:rPr>
              <a:t>42-27</a:t>
            </a:r>
            <a:endParaRPr lang="ru-RU" sz="2400" b="1" cap="all" spc="-200" dirty="0" smtClean="0">
              <a:ln w="22225">
                <a:noFill/>
              </a:ln>
              <a:gradFill flip="none" rotWithShape="1">
                <a:gsLst>
                  <a:gs pos="3000">
                    <a:srgbClr val="0561FC"/>
                  </a:gs>
                  <a:gs pos="14000">
                    <a:prstClr val="black">
                      <a:lumMod val="85000"/>
                      <a:lumOff val="15000"/>
                    </a:prstClr>
                  </a:gs>
                </a:gsLst>
                <a:path path="circle">
                  <a:fillToRect l="100000" t="100000"/>
                </a:path>
                <a:tileRect r="-100000" b="-100000"/>
              </a:gradFill>
              <a:ea typeface="Golos Text" panose="020B0503020202020204" pitchFamily="34" charset="0"/>
            </a:endParaRPr>
          </a:p>
          <a:p>
            <a:pPr algn="ctr" defTabSz="1218990">
              <a:lnSpc>
                <a:spcPct val="150000"/>
              </a:lnSpc>
              <a:defRPr/>
            </a:pPr>
            <a:r>
              <a:rPr lang="ru-RU" sz="2400" b="1" cap="all" spc="-200" dirty="0" smtClean="0">
                <a:ln w="22225">
                  <a:noFill/>
                </a:ln>
                <a:gradFill flip="none" rotWithShape="1">
                  <a:gsLst>
                    <a:gs pos="3000">
                      <a:srgbClr val="0561FC"/>
                    </a:gs>
                    <a:gs pos="14000">
                      <a:prstClr val="black">
                        <a:lumMod val="85000"/>
                        <a:lumOff val="15000"/>
                      </a:prst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a typeface="Golos Text" panose="020B0503020202020204" pitchFamily="34" charset="0"/>
              </a:rPr>
              <a:t>Вопросы расчетов по страховым взносам  015-13</a:t>
            </a:r>
          </a:p>
          <a:p>
            <a:pPr algn="ctr" defTabSz="1218990">
              <a:lnSpc>
                <a:spcPct val="150000"/>
              </a:lnSpc>
              <a:defRPr/>
            </a:pPr>
            <a:r>
              <a:rPr lang="ru-RU" sz="2400" b="1" cap="all" spc="-200" dirty="0" smtClean="0">
                <a:ln w="22225">
                  <a:noFill/>
                </a:ln>
                <a:gradFill flip="none" rotWithShape="1">
                  <a:gsLst>
                    <a:gs pos="3000">
                      <a:srgbClr val="0561FC"/>
                    </a:gs>
                    <a:gs pos="14000">
                      <a:prstClr val="black">
                        <a:lumMod val="85000"/>
                        <a:lumOff val="15000"/>
                      </a:prst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a typeface="Golos Text" panose="020B0503020202020204" pitchFamily="34" charset="0"/>
              </a:rPr>
              <a:t>вопросы </a:t>
            </a:r>
            <a:r>
              <a:rPr lang="ru-RU" sz="2400" b="1" cap="all" spc="-200" dirty="0" err="1" smtClean="0">
                <a:ln w="22225">
                  <a:noFill/>
                </a:ln>
                <a:gradFill flip="none" rotWithShape="1">
                  <a:gsLst>
                    <a:gs pos="3000">
                      <a:srgbClr val="0561FC"/>
                    </a:gs>
                    <a:gs pos="14000">
                      <a:prstClr val="black">
                        <a:lumMod val="85000"/>
                        <a:lumOff val="15000"/>
                      </a:prst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a typeface="Golos Text" panose="020B0503020202020204" pitchFamily="34" charset="0"/>
              </a:rPr>
              <a:t>ндс</a:t>
            </a:r>
            <a:r>
              <a:rPr lang="ru-RU" sz="2400" b="1" cap="all" spc="-200" dirty="0" smtClean="0">
                <a:ln w="22225">
                  <a:noFill/>
                </a:ln>
                <a:gradFill flip="none" rotWithShape="1">
                  <a:gsLst>
                    <a:gs pos="3000">
                      <a:srgbClr val="0561FC"/>
                    </a:gs>
                    <a:gs pos="14000">
                      <a:prstClr val="black">
                        <a:lumMod val="85000"/>
                        <a:lumOff val="15000"/>
                      </a:prst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a typeface="Golos Text" panose="020B0503020202020204" pitchFamily="34" charset="0"/>
              </a:rPr>
              <a:t>    25-85</a:t>
            </a:r>
          </a:p>
          <a:p>
            <a:pPr algn="ctr" defTabSz="1218990">
              <a:lnSpc>
                <a:spcPct val="150000"/>
              </a:lnSpc>
              <a:defRPr/>
            </a:pPr>
            <a:r>
              <a:rPr lang="ru-RU" sz="2400" b="1" cap="all" spc="-200" dirty="0" smtClean="0">
                <a:ln w="22225">
                  <a:noFill/>
                </a:ln>
                <a:gradFill flip="none" rotWithShape="1">
                  <a:gsLst>
                    <a:gs pos="3000">
                      <a:srgbClr val="0561FC"/>
                    </a:gs>
                    <a:gs pos="14000">
                      <a:prstClr val="black">
                        <a:lumMod val="85000"/>
                        <a:lumOff val="15000"/>
                      </a:prst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a typeface="Golos Text" panose="020B0503020202020204" pitchFamily="34" charset="0"/>
              </a:rPr>
              <a:t>Отдел работы с налогоплательщиками    25-99</a:t>
            </a:r>
            <a:endParaRPr lang="ru-RU" sz="2400" b="1" cap="all" spc="-200" dirty="0">
              <a:ln w="22225">
                <a:noFill/>
              </a:ln>
              <a:gradFill flip="none" rotWithShape="1">
                <a:gsLst>
                  <a:gs pos="3000">
                    <a:srgbClr val="0561FC"/>
                  </a:gs>
                  <a:gs pos="14000">
                    <a:prstClr val="black">
                      <a:lumMod val="85000"/>
                      <a:lumOff val="15000"/>
                    </a:prstClr>
                  </a:gs>
                </a:gsLst>
                <a:path path="circle">
                  <a:fillToRect l="100000" t="100000"/>
                </a:path>
                <a:tileRect r="-100000" b="-100000"/>
              </a:gradFill>
              <a:ea typeface="Golos T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605453"/>
      </p:ext>
    </p:extLst>
  </p:cSld>
  <p:clrMapOvr>
    <a:masterClrMapping/>
  </p:clrMapOvr>
  <p:transition spd="slow">
    <p:strips dir="ld"/>
  </p:transition>
</p:sld>
</file>

<file path=ppt/theme/theme1.xml><?xml version="1.0" encoding="utf-8"?>
<a:theme xmlns:a="http://schemas.openxmlformats.org/drawingml/2006/main" name="Office Theme">
  <a:themeElements>
    <a:clrScheme name="FNS-20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561FC"/>
      </a:accent1>
      <a:accent2>
        <a:srgbClr val="5494FC"/>
      </a:accent2>
      <a:accent3>
        <a:srgbClr val="8CB7FB"/>
      </a:accent3>
      <a:accent4>
        <a:srgbClr val="B5D1FA"/>
      </a:accent4>
      <a:accent5>
        <a:srgbClr val="D1E3F9"/>
      </a:accent5>
      <a:accent6>
        <a:srgbClr val="DEEBF7"/>
      </a:accent6>
      <a:hlink>
        <a:srgbClr val="0561FC"/>
      </a:hlink>
      <a:folHlink>
        <a:srgbClr val="954F72"/>
      </a:folHlink>
    </a:clrScheme>
    <a:fontScheme name="Custom 1">
      <a:majorFont>
        <a:latin typeface="Golos Text"/>
        <a:ea typeface=""/>
        <a:cs typeface=""/>
      </a:majorFont>
      <a:minorFont>
        <a:latin typeface="Golos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accent6">
                <a:alpha val="0"/>
              </a:schemeClr>
            </a:gs>
            <a:gs pos="100000">
              <a:schemeClr val="accent6">
                <a:alpha val="34000"/>
              </a:schemeClr>
            </a:gs>
          </a:gsLst>
          <a:lin ang="0" scaled="0"/>
        </a:gradFill>
        <a:ln w="6350">
          <a:noFill/>
          <a:prstDash val="soli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gradFill>
          <a:gsLst>
            <a:gs pos="0">
              <a:schemeClr val="bg1">
                <a:alpha val="99000"/>
              </a:schemeClr>
            </a:gs>
            <a:gs pos="41000">
              <a:schemeClr val="bg1">
                <a:alpha val="0"/>
              </a:schemeClr>
            </a:gs>
          </a:gsLst>
          <a:lin ang="3600000" scaled="0"/>
        </a:gradFill>
        <a:ln w="6350">
          <a:solidFill>
            <a:schemeClr val="bg1">
              <a:lumMod val="85000"/>
            </a:schemeClr>
          </a:solidFill>
          <a:prstDash val="solid"/>
          <a:tailEnd type="none"/>
        </a:ln>
      </a:spPr>
      <a:bodyPr/>
      <a:lstStyle/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9628</TotalTime>
  <Words>575</Words>
  <Application>Microsoft Office PowerPoint</Application>
  <PresentationFormat>Произвольный</PresentationFormat>
  <Paragraphs>84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Golos Text</vt:lpstr>
      <vt:lpstr>Wingdings</vt:lpstr>
      <vt:lpstr>Aldhabi</vt:lpstr>
      <vt:lpstr>Tahoma</vt:lpstr>
      <vt:lpstr>Microsoft YaHei UI Light</vt:lpstr>
      <vt:lpstr>Franklin Gothic Demi Cond</vt:lpstr>
      <vt:lpstr>Roboto Medium</vt:lpstr>
      <vt:lpstr>Office Theme</vt:lpstr>
      <vt:lpstr>Презентация PowerPoint</vt:lpstr>
      <vt:lpstr>Единый документ о постановке на учет в налоговом органе</vt:lpstr>
      <vt:lpstr>Единый документ о постановке на учет в налоговом органе</vt:lpstr>
      <vt:lpstr>Страховые взносы</vt:lpstr>
      <vt:lpstr>Патентная система налогообложения</vt:lpstr>
      <vt:lpstr>Налог на добавленную стоимость</vt:lpstr>
      <vt:lpstr>Налог на добавленную стоимость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ФНС России</dc:title>
  <dc:creator>Hamlet Markarian</dc:creator>
  <cp:lastModifiedBy>Промогайбо Олеся Алексеевна</cp:lastModifiedBy>
  <cp:revision>1239</cp:revision>
  <cp:lastPrinted>2025-12-11T13:44:28Z</cp:lastPrinted>
  <dcterms:created xsi:type="dcterms:W3CDTF">2023-10-26T17:06:29Z</dcterms:created>
  <dcterms:modified xsi:type="dcterms:W3CDTF">2025-12-15T14:26:46Z</dcterms:modified>
</cp:coreProperties>
</file>