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3" r:id="rId3"/>
    <p:sldId id="277" r:id="rId4"/>
    <p:sldId id="261" r:id="rId5"/>
    <p:sldId id="285" r:id="rId6"/>
    <p:sldId id="265" r:id="rId7"/>
    <p:sldId id="266" r:id="rId8"/>
    <p:sldId id="281" r:id="rId9"/>
    <p:sldId id="283" r:id="rId10"/>
    <p:sldId id="288" r:id="rId11"/>
    <p:sldId id="268" r:id="rId12"/>
    <p:sldId id="290" r:id="rId13"/>
    <p:sldId id="282" r:id="rId14"/>
    <p:sldId id="278" r:id="rId15"/>
    <p:sldId id="287" r:id="rId16"/>
    <p:sldId id="270" r:id="rId17"/>
    <p:sldId id="276" r:id="rId18"/>
    <p:sldId id="262" r:id="rId1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невич Наталия Владимировна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7B7"/>
    <a:srgbClr val="4E5809"/>
    <a:srgbClr val="E0E207"/>
    <a:srgbClr val="769806"/>
    <a:srgbClr val="719300"/>
    <a:srgbClr val="96B91D"/>
    <a:srgbClr val="FDDC1C"/>
    <a:srgbClr val="DC9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2" autoAdjust="0"/>
    <p:restoredTop sz="94684" autoAdjust="0"/>
  </p:normalViewPr>
  <p:slideViewPr>
    <p:cSldViewPr>
      <p:cViewPr varScale="1">
        <p:scale>
          <a:sx n="108" d="100"/>
          <a:sy n="108" d="100"/>
        </p:scale>
        <p:origin x="15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F724E-E9A4-405A-83D7-EB46EFF23FBE}" type="doc">
      <dgm:prSet loTypeId="urn:microsoft.com/office/officeart/2005/8/layout/hierarchy3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C4F45C-B887-4258-AC18-2471FBEC319C}">
      <dgm:prSet phldrT="[Текст]"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>
              <a:latin typeface="Verdana" panose="020B0604030504040204" pitchFamily="34" charset="0"/>
              <a:ea typeface="Verdana" panose="020B0604030504040204" pitchFamily="34" charset="0"/>
            </a:rPr>
            <a:t>2168,8 млн рублей</a:t>
          </a:r>
        </a:p>
      </dgm:t>
    </dgm:pt>
    <dgm:pt modelId="{AD8B30A7-C659-4636-8BAF-F0F385023FAD}" type="parTrans" cxnId="{5EEB3C17-8018-4DF5-AD7D-EDC527FCDEC8}">
      <dgm:prSet/>
      <dgm:spPr/>
      <dgm:t>
        <a:bodyPr/>
        <a:lstStyle/>
        <a:p>
          <a:endParaRPr lang="ru-RU"/>
        </a:p>
      </dgm:t>
    </dgm:pt>
    <dgm:pt modelId="{D225B76B-BD95-473A-A265-F10B734E8F0B}" type="sibTrans" cxnId="{5EEB3C17-8018-4DF5-AD7D-EDC527FCDEC8}">
      <dgm:prSet/>
      <dgm:spPr/>
      <dgm:t>
        <a:bodyPr/>
        <a:lstStyle/>
        <a:p>
          <a:endParaRPr lang="ru-RU"/>
        </a:p>
      </dgm:t>
    </dgm:pt>
    <dgm:pt modelId="{9A37F85E-F417-4522-89B9-736A1FF7623F}">
      <dgm:prSet phldrT="[Текст]"/>
      <dgm:spPr>
        <a:solidFill>
          <a:schemeClr val="accent3">
            <a:lumMod val="75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2700">
          <a:bevelT w="190500" h="38100"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ДОТАЦИИ</a:t>
          </a:r>
        </a:p>
        <a:p>
          <a:r>
            <a: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253,1 млн рублей</a:t>
          </a:r>
        </a:p>
      </dgm:t>
    </dgm:pt>
    <dgm:pt modelId="{9F8EC656-4540-4B31-A2C2-539F8187FC01}" type="parTrans" cxnId="{F3ACD235-1C9C-4F74-B5E3-E69D302C3E90}">
      <dgm:prSet/>
      <dgm:spPr/>
      <dgm:t>
        <a:bodyPr/>
        <a:lstStyle/>
        <a:p>
          <a:endParaRPr lang="ru-RU"/>
        </a:p>
      </dgm:t>
    </dgm:pt>
    <dgm:pt modelId="{982911CC-3DE4-474A-BA48-C79353E926E0}" type="sibTrans" cxnId="{F3ACD235-1C9C-4F74-B5E3-E69D302C3E90}">
      <dgm:prSet/>
      <dgm:spPr/>
      <dgm:t>
        <a:bodyPr/>
        <a:lstStyle/>
        <a:p>
          <a:endParaRPr lang="ru-RU"/>
        </a:p>
      </dgm:t>
    </dgm:pt>
    <dgm:pt modelId="{81E4D6D5-256C-48E9-8517-A7641E8E1673}">
      <dgm:prSet phldrT="[Текст]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2700">
          <a:bevelT w="190500" h="38100"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СУБСИДИИ</a:t>
          </a:r>
        </a:p>
        <a:p>
          <a:r>
            <a: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530,2 млн рублей</a:t>
          </a:r>
        </a:p>
      </dgm:t>
    </dgm:pt>
    <dgm:pt modelId="{FE3CF19E-F812-4B53-99D9-7B0AC90B7322}" type="parTrans" cxnId="{DA410AD5-B5D7-4DDC-B079-B90B8F3ACCC7}">
      <dgm:prSet/>
      <dgm:spPr/>
      <dgm:t>
        <a:bodyPr/>
        <a:lstStyle/>
        <a:p>
          <a:endParaRPr lang="ru-RU"/>
        </a:p>
      </dgm:t>
    </dgm:pt>
    <dgm:pt modelId="{9DC283CC-761B-427B-B351-90658E298B9E}" type="sibTrans" cxnId="{DA410AD5-B5D7-4DDC-B079-B90B8F3ACCC7}">
      <dgm:prSet/>
      <dgm:spPr/>
      <dgm:t>
        <a:bodyPr/>
        <a:lstStyle/>
        <a:p>
          <a:endParaRPr lang="ru-RU"/>
        </a:p>
      </dgm:t>
    </dgm:pt>
    <dgm:pt modelId="{4D4E9299-5142-4F99-BD70-D93E7E13C842}">
      <dgm:prSet phldrT="[Текст]"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b="1" dirty="0">
              <a:latin typeface="Verdana" panose="020B0604030504040204" pitchFamily="34" charset="0"/>
              <a:ea typeface="Verdana" panose="020B0604030504040204" pitchFamily="34" charset="0"/>
            </a:rPr>
            <a:t>2323,1 млн рублей</a:t>
          </a:r>
        </a:p>
      </dgm:t>
    </dgm:pt>
    <dgm:pt modelId="{7188CB19-22F8-4A9D-ABFD-0AA7FF9A6864}" type="parTrans" cxnId="{0E8E400A-2E1E-4A39-B649-D238AC1A967E}">
      <dgm:prSet/>
      <dgm:spPr/>
      <dgm:t>
        <a:bodyPr/>
        <a:lstStyle/>
        <a:p>
          <a:endParaRPr lang="ru-RU"/>
        </a:p>
      </dgm:t>
    </dgm:pt>
    <dgm:pt modelId="{018A0501-561A-4018-8CE8-D2228022C188}" type="sibTrans" cxnId="{0E8E400A-2E1E-4A39-B649-D238AC1A967E}">
      <dgm:prSet/>
      <dgm:spPr/>
      <dgm:t>
        <a:bodyPr/>
        <a:lstStyle/>
        <a:p>
          <a:endParaRPr lang="ru-RU"/>
        </a:p>
      </dgm:t>
    </dgm:pt>
    <dgm:pt modelId="{BB2886C6-2515-4E7C-BD7D-97DA2A94D954}">
      <dgm:prSet phldrT="[Текст]"/>
      <dgm:spPr>
        <a:solidFill>
          <a:schemeClr val="accent3">
            <a:lumMod val="75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2700">
          <a:bevelT w="190500" h="38100"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ДОТАЦИИ</a:t>
          </a:r>
        </a:p>
        <a:p>
          <a:r>
            <a: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278,4 млн рублей</a:t>
          </a:r>
        </a:p>
      </dgm:t>
    </dgm:pt>
    <dgm:pt modelId="{A9ED648E-83D6-4EFD-98EB-5F022CEF1C30}" type="parTrans" cxnId="{68A13EBE-770C-4AE0-BDFA-E5B56884CDA5}">
      <dgm:prSet/>
      <dgm:spPr/>
      <dgm:t>
        <a:bodyPr/>
        <a:lstStyle/>
        <a:p>
          <a:endParaRPr lang="ru-RU"/>
        </a:p>
      </dgm:t>
    </dgm:pt>
    <dgm:pt modelId="{55E4916C-BF2B-47B8-AD53-BAD78838F672}" type="sibTrans" cxnId="{68A13EBE-770C-4AE0-BDFA-E5B56884CDA5}">
      <dgm:prSet/>
      <dgm:spPr/>
      <dgm:t>
        <a:bodyPr/>
        <a:lstStyle/>
        <a:p>
          <a:endParaRPr lang="ru-RU"/>
        </a:p>
      </dgm:t>
    </dgm:pt>
    <dgm:pt modelId="{F135E2BA-6D8E-4665-B46F-46B8D04EFE89}">
      <dgm:prSet phldrT="[Текст]"/>
      <dgm:spPr>
        <a:solidFill>
          <a:schemeClr val="accent1">
            <a:lumMod val="75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2700">
          <a:bevelT w="190500" h="38100"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СУБСИДИИ</a:t>
          </a:r>
        </a:p>
        <a:p>
          <a:r>
            <a: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498,3 млн рублей</a:t>
          </a:r>
        </a:p>
      </dgm:t>
    </dgm:pt>
    <dgm:pt modelId="{360A4E3C-1ED9-42AB-8DE5-4D48740A58E6}" type="parTrans" cxnId="{D6D307E0-9019-4BF3-8069-EEBC29B54E19}">
      <dgm:prSet/>
      <dgm:spPr/>
      <dgm:t>
        <a:bodyPr/>
        <a:lstStyle/>
        <a:p>
          <a:endParaRPr lang="ru-RU"/>
        </a:p>
      </dgm:t>
    </dgm:pt>
    <dgm:pt modelId="{B166CA77-0653-48B4-8509-E9E1F0F388A3}" type="sibTrans" cxnId="{D6D307E0-9019-4BF3-8069-EEBC29B54E19}">
      <dgm:prSet/>
      <dgm:spPr/>
      <dgm:t>
        <a:bodyPr/>
        <a:lstStyle/>
        <a:p>
          <a:endParaRPr lang="ru-RU"/>
        </a:p>
      </dgm:t>
    </dgm:pt>
    <dgm:pt modelId="{20EA5588-482E-47AB-A07C-AF5A80A2E91D}">
      <dgm:prSet phldrT="[Текст]"/>
      <dgm:spPr>
        <a:solidFill>
          <a:srgbClr val="FF000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2700">
          <a:bevelT w="190500" h="38100"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СУБВЕНЦИИ</a:t>
          </a:r>
        </a:p>
        <a:p>
          <a:r>
            <a: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1385,5 млн рублей</a:t>
          </a:r>
        </a:p>
      </dgm:t>
    </dgm:pt>
    <dgm:pt modelId="{DE56F702-CD63-47C2-A211-10C87F20C75C}" type="parTrans" cxnId="{CEA92D8A-54C8-4B47-9405-7584CED05D32}">
      <dgm:prSet/>
      <dgm:spPr/>
      <dgm:t>
        <a:bodyPr/>
        <a:lstStyle/>
        <a:p>
          <a:endParaRPr lang="ru-RU"/>
        </a:p>
      </dgm:t>
    </dgm:pt>
    <dgm:pt modelId="{16C4B520-413B-4D40-AFF9-6AAD1DC51738}" type="sibTrans" cxnId="{CEA92D8A-54C8-4B47-9405-7584CED05D32}">
      <dgm:prSet/>
      <dgm:spPr/>
      <dgm:t>
        <a:bodyPr/>
        <a:lstStyle/>
        <a:p>
          <a:endParaRPr lang="ru-RU"/>
        </a:p>
      </dgm:t>
    </dgm:pt>
    <dgm:pt modelId="{9F427F1E-C3B5-49C1-B370-CE1A14A7092A}">
      <dgm:prSet phldrT="[Текст]"/>
      <dgm:spPr>
        <a:solidFill>
          <a:srgbClr val="FF000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2700">
          <a:bevelT w="190500" h="38100"/>
        </a:sp3d>
      </dgm:spPr>
      <dgm:t>
        <a:bodyPr/>
        <a:lstStyle/>
        <a:p>
          <a:r>
            <a: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СУБВЕНЦИИ</a:t>
          </a:r>
        </a:p>
        <a:p>
          <a:r>
            <a: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1546,4 млн рублей</a:t>
          </a:r>
        </a:p>
      </dgm:t>
    </dgm:pt>
    <dgm:pt modelId="{323612C5-506D-4F2A-B4C9-8D6869ECA212}" type="parTrans" cxnId="{A4232BBC-B64A-489D-93B1-42B9345F55EC}">
      <dgm:prSet/>
      <dgm:spPr/>
      <dgm:t>
        <a:bodyPr/>
        <a:lstStyle/>
        <a:p>
          <a:endParaRPr lang="ru-RU"/>
        </a:p>
      </dgm:t>
    </dgm:pt>
    <dgm:pt modelId="{89D0DA20-F8BE-4432-B74B-71B23C959C50}" type="sibTrans" cxnId="{A4232BBC-B64A-489D-93B1-42B9345F55EC}">
      <dgm:prSet/>
      <dgm:spPr/>
      <dgm:t>
        <a:bodyPr/>
        <a:lstStyle/>
        <a:p>
          <a:endParaRPr lang="ru-RU"/>
        </a:p>
      </dgm:t>
    </dgm:pt>
    <dgm:pt modelId="{3A840E19-462D-4AD8-86EE-30528A30EAF4}" type="pres">
      <dgm:prSet presAssocID="{DC3F724E-E9A4-405A-83D7-EB46EFF23F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310D1D-D101-47B1-926D-B006504598E0}" type="pres">
      <dgm:prSet presAssocID="{0CC4F45C-B887-4258-AC18-2471FBEC319C}" presName="root" presStyleCnt="0"/>
      <dgm:spPr/>
    </dgm:pt>
    <dgm:pt modelId="{AC9C6947-1001-4400-9903-57E8550CCD64}" type="pres">
      <dgm:prSet presAssocID="{0CC4F45C-B887-4258-AC18-2471FBEC319C}" presName="rootComposite" presStyleCnt="0"/>
      <dgm:spPr/>
    </dgm:pt>
    <dgm:pt modelId="{BDAD56D2-D6BB-4F91-8385-E70BDC5272D1}" type="pres">
      <dgm:prSet presAssocID="{0CC4F45C-B887-4258-AC18-2471FBEC319C}" presName="rootText" presStyleLbl="node1" presStyleIdx="0" presStyleCnt="2" custScaleX="181339" custScaleY="65259"/>
      <dgm:spPr/>
    </dgm:pt>
    <dgm:pt modelId="{CF34BBF3-3D33-40F3-8D5F-E7D4DE691AF7}" type="pres">
      <dgm:prSet presAssocID="{0CC4F45C-B887-4258-AC18-2471FBEC319C}" presName="rootConnector" presStyleLbl="node1" presStyleIdx="0" presStyleCnt="2"/>
      <dgm:spPr/>
    </dgm:pt>
    <dgm:pt modelId="{8E34D7E0-2BD6-4B0E-A26B-5F9128819454}" type="pres">
      <dgm:prSet presAssocID="{0CC4F45C-B887-4258-AC18-2471FBEC319C}" presName="childShape" presStyleCnt="0"/>
      <dgm:spPr/>
    </dgm:pt>
    <dgm:pt modelId="{5581DF82-2893-4FB6-B331-683E71658050}" type="pres">
      <dgm:prSet presAssocID="{9F8EC656-4540-4B31-A2C2-539F8187FC01}" presName="Name13" presStyleLbl="parChTrans1D2" presStyleIdx="0" presStyleCnt="6"/>
      <dgm:spPr/>
    </dgm:pt>
    <dgm:pt modelId="{F4A13E23-1231-40C3-AA07-06904B64C71E}" type="pres">
      <dgm:prSet presAssocID="{9A37F85E-F417-4522-89B9-736A1FF7623F}" presName="childText" presStyleLbl="bgAcc1" presStyleIdx="0" presStyleCnt="6" custScaleX="158107" custScaleY="55796">
        <dgm:presLayoutVars>
          <dgm:bulletEnabled val="1"/>
        </dgm:presLayoutVars>
      </dgm:prSet>
      <dgm:spPr/>
    </dgm:pt>
    <dgm:pt modelId="{B967C8A5-BEBF-4560-AD75-AE50381DCB7F}" type="pres">
      <dgm:prSet presAssocID="{FE3CF19E-F812-4B53-99D9-7B0AC90B7322}" presName="Name13" presStyleLbl="parChTrans1D2" presStyleIdx="1" presStyleCnt="6"/>
      <dgm:spPr/>
    </dgm:pt>
    <dgm:pt modelId="{BFA56E12-AFC9-4F0E-A928-67571648114D}" type="pres">
      <dgm:prSet presAssocID="{81E4D6D5-256C-48E9-8517-A7641E8E1673}" presName="childText" presStyleLbl="bgAcc1" presStyleIdx="1" presStyleCnt="6" custScaleX="158107" custScaleY="55796">
        <dgm:presLayoutVars>
          <dgm:bulletEnabled val="1"/>
        </dgm:presLayoutVars>
      </dgm:prSet>
      <dgm:spPr/>
    </dgm:pt>
    <dgm:pt modelId="{06F2625A-6CDA-4A9C-BE85-828481340307}" type="pres">
      <dgm:prSet presAssocID="{DE56F702-CD63-47C2-A211-10C87F20C75C}" presName="Name13" presStyleLbl="parChTrans1D2" presStyleIdx="2" presStyleCnt="6"/>
      <dgm:spPr/>
    </dgm:pt>
    <dgm:pt modelId="{6610C64D-6BEB-4432-BE54-2DE843D9FC11}" type="pres">
      <dgm:prSet presAssocID="{20EA5588-482E-47AB-A07C-AF5A80A2E91D}" presName="childText" presStyleLbl="bgAcc1" presStyleIdx="2" presStyleCnt="6" custScaleX="158107" custScaleY="55796">
        <dgm:presLayoutVars>
          <dgm:bulletEnabled val="1"/>
        </dgm:presLayoutVars>
      </dgm:prSet>
      <dgm:spPr/>
    </dgm:pt>
    <dgm:pt modelId="{0CD9B0AC-51B5-4672-85E9-C644CE51C80B}" type="pres">
      <dgm:prSet presAssocID="{4D4E9299-5142-4F99-BD70-D93E7E13C842}" presName="root" presStyleCnt="0"/>
      <dgm:spPr/>
    </dgm:pt>
    <dgm:pt modelId="{7983FB58-4146-46AA-AB9D-D430A5EA7FAC}" type="pres">
      <dgm:prSet presAssocID="{4D4E9299-5142-4F99-BD70-D93E7E13C842}" presName="rootComposite" presStyleCnt="0"/>
      <dgm:spPr/>
    </dgm:pt>
    <dgm:pt modelId="{991150BC-BB1E-40D1-A181-BC03AD48BC93}" type="pres">
      <dgm:prSet presAssocID="{4D4E9299-5142-4F99-BD70-D93E7E13C842}" presName="rootText" presStyleLbl="node1" presStyleIdx="1" presStyleCnt="2" custScaleX="181392" custScaleY="65259"/>
      <dgm:spPr/>
    </dgm:pt>
    <dgm:pt modelId="{3073A176-65E5-4978-945C-BF184A9E4F4A}" type="pres">
      <dgm:prSet presAssocID="{4D4E9299-5142-4F99-BD70-D93E7E13C842}" presName="rootConnector" presStyleLbl="node1" presStyleIdx="1" presStyleCnt="2"/>
      <dgm:spPr/>
    </dgm:pt>
    <dgm:pt modelId="{B6A8C808-F104-4C5B-9704-0A3175C50A75}" type="pres">
      <dgm:prSet presAssocID="{4D4E9299-5142-4F99-BD70-D93E7E13C842}" presName="childShape" presStyleCnt="0"/>
      <dgm:spPr/>
    </dgm:pt>
    <dgm:pt modelId="{BFBBA0EC-5D65-4AA3-B7B8-C0BB1CBEA0E3}" type="pres">
      <dgm:prSet presAssocID="{A9ED648E-83D6-4EFD-98EB-5F022CEF1C30}" presName="Name13" presStyleLbl="parChTrans1D2" presStyleIdx="3" presStyleCnt="6"/>
      <dgm:spPr/>
    </dgm:pt>
    <dgm:pt modelId="{83554704-4A9B-4CD4-95B8-4EAE687780A5}" type="pres">
      <dgm:prSet presAssocID="{BB2886C6-2515-4E7C-BD7D-97DA2A94D954}" presName="childText" presStyleLbl="bgAcc1" presStyleIdx="3" presStyleCnt="6" custScaleX="158107" custScaleY="55796">
        <dgm:presLayoutVars>
          <dgm:bulletEnabled val="1"/>
        </dgm:presLayoutVars>
      </dgm:prSet>
      <dgm:spPr/>
    </dgm:pt>
    <dgm:pt modelId="{1110FEC2-F318-40E9-9485-9326B8E6EA54}" type="pres">
      <dgm:prSet presAssocID="{360A4E3C-1ED9-42AB-8DE5-4D48740A58E6}" presName="Name13" presStyleLbl="parChTrans1D2" presStyleIdx="4" presStyleCnt="6"/>
      <dgm:spPr/>
    </dgm:pt>
    <dgm:pt modelId="{48E02C64-311D-4D59-B836-880686416044}" type="pres">
      <dgm:prSet presAssocID="{F135E2BA-6D8E-4665-B46F-46B8D04EFE89}" presName="childText" presStyleLbl="bgAcc1" presStyleIdx="4" presStyleCnt="6" custScaleX="158107" custScaleY="55796">
        <dgm:presLayoutVars>
          <dgm:bulletEnabled val="1"/>
        </dgm:presLayoutVars>
      </dgm:prSet>
      <dgm:spPr/>
    </dgm:pt>
    <dgm:pt modelId="{64C7B2C7-EF40-438E-8602-0A770B978E46}" type="pres">
      <dgm:prSet presAssocID="{323612C5-506D-4F2A-B4C9-8D6869ECA212}" presName="Name13" presStyleLbl="parChTrans1D2" presStyleIdx="5" presStyleCnt="6"/>
      <dgm:spPr/>
    </dgm:pt>
    <dgm:pt modelId="{6D4D09DD-6B0D-4907-ABCB-18F75978BDE1}" type="pres">
      <dgm:prSet presAssocID="{9F427F1E-C3B5-49C1-B370-CE1A14A7092A}" presName="childText" presStyleLbl="bgAcc1" presStyleIdx="5" presStyleCnt="6" custScaleX="158107" custScaleY="55796">
        <dgm:presLayoutVars>
          <dgm:bulletEnabled val="1"/>
        </dgm:presLayoutVars>
      </dgm:prSet>
      <dgm:spPr/>
    </dgm:pt>
  </dgm:ptLst>
  <dgm:cxnLst>
    <dgm:cxn modelId="{0E8E400A-2E1E-4A39-B649-D238AC1A967E}" srcId="{DC3F724E-E9A4-405A-83D7-EB46EFF23FBE}" destId="{4D4E9299-5142-4F99-BD70-D93E7E13C842}" srcOrd="1" destOrd="0" parTransId="{7188CB19-22F8-4A9D-ABFD-0AA7FF9A6864}" sibTransId="{018A0501-561A-4018-8CE8-D2228022C188}"/>
    <dgm:cxn modelId="{5EEB3C17-8018-4DF5-AD7D-EDC527FCDEC8}" srcId="{DC3F724E-E9A4-405A-83D7-EB46EFF23FBE}" destId="{0CC4F45C-B887-4258-AC18-2471FBEC319C}" srcOrd="0" destOrd="0" parTransId="{AD8B30A7-C659-4636-8BAF-F0F385023FAD}" sibTransId="{D225B76B-BD95-473A-A265-F10B734E8F0B}"/>
    <dgm:cxn modelId="{3787292B-5F46-4FC8-B97E-974495723D9F}" type="presOf" srcId="{0CC4F45C-B887-4258-AC18-2471FBEC319C}" destId="{CF34BBF3-3D33-40F3-8D5F-E7D4DE691AF7}" srcOrd="1" destOrd="0" presId="urn:microsoft.com/office/officeart/2005/8/layout/hierarchy3"/>
    <dgm:cxn modelId="{4847B335-8CC0-4894-B451-43761C68C27B}" type="presOf" srcId="{FE3CF19E-F812-4B53-99D9-7B0AC90B7322}" destId="{B967C8A5-BEBF-4560-AD75-AE50381DCB7F}" srcOrd="0" destOrd="0" presId="urn:microsoft.com/office/officeart/2005/8/layout/hierarchy3"/>
    <dgm:cxn modelId="{F3ACD235-1C9C-4F74-B5E3-E69D302C3E90}" srcId="{0CC4F45C-B887-4258-AC18-2471FBEC319C}" destId="{9A37F85E-F417-4522-89B9-736A1FF7623F}" srcOrd="0" destOrd="0" parTransId="{9F8EC656-4540-4B31-A2C2-539F8187FC01}" sibTransId="{982911CC-3DE4-474A-BA48-C79353E926E0}"/>
    <dgm:cxn modelId="{40F18E37-8887-46A5-8DE3-8495E33A779B}" type="presOf" srcId="{9F427F1E-C3B5-49C1-B370-CE1A14A7092A}" destId="{6D4D09DD-6B0D-4907-ABCB-18F75978BDE1}" srcOrd="0" destOrd="0" presId="urn:microsoft.com/office/officeart/2005/8/layout/hierarchy3"/>
    <dgm:cxn modelId="{2FCB843B-3AA1-4422-A6A6-F56769E16E46}" type="presOf" srcId="{DC3F724E-E9A4-405A-83D7-EB46EFF23FBE}" destId="{3A840E19-462D-4AD8-86EE-30528A30EAF4}" srcOrd="0" destOrd="0" presId="urn:microsoft.com/office/officeart/2005/8/layout/hierarchy3"/>
    <dgm:cxn modelId="{626A3A42-E340-4779-90BC-E8CB75DD8D68}" type="presOf" srcId="{F135E2BA-6D8E-4665-B46F-46B8D04EFE89}" destId="{48E02C64-311D-4D59-B836-880686416044}" srcOrd="0" destOrd="0" presId="urn:microsoft.com/office/officeart/2005/8/layout/hierarchy3"/>
    <dgm:cxn modelId="{8A8E3D44-6DE9-489D-AB11-60C7FDE3F57D}" type="presOf" srcId="{81E4D6D5-256C-48E9-8517-A7641E8E1673}" destId="{BFA56E12-AFC9-4F0E-A928-67571648114D}" srcOrd="0" destOrd="0" presId="urn:microsoft.com/office/officeart/2005/8/layout/hierarchy3"/>
    <dgm:cxn modelId="{D8BDC244-CFCC-4799-9A3D-8F6995EB68E3}" type="presOf" srcId="{9A37F85E-F417-4522-89B9-736A1FF7623F}" destId="{F4A13E23-1231-40C3-AA07-06904B64C71E}" srcOrd="0" destOrd="0" presId="urn:microsoft.com/office/officeart/2005/8/layout/hierarchy3"/>
    <dgm:cxn modelId="{E024E96E-DFD8-473C-8835-C63E9F737942}" type="presOf" srcId="{DE56F702-CD63-47C2-A211-10C87F20C75C}" destId="{06F2625A-6CDA-4A9C-BE85-828481340307}" srcOrd="0" destOrd="0" presId="urn:microsoft.com/office/officeart/2005/8/layout/hierarchy3"/>
    <dgm:cxn modelId="{263F9C81-33CB-4F8D-B48F-A4B3A62B0CF6}" type="presOf" srcId="{323612C5-506D-4F2A-B4C9-8D6869ECA212}" destId="{64C7B2C7-EF40-438E-8602-0A770B978E46}" srcOrd="0" destOrd="0" presId="urn:microsoft.com/office/officeart/2005/8/layout/hierarchy3"/>
    <dgm:cxn modelId="{CEA92D8A-54C8-4B47-9405-7584CED05D32}" srcId="{0CC4F45C-B887-4258-AC18-2471FBEC319C}" destId="{20EA5588-482E-47AB-A07C-AF5A80A2E91D}" srcOrd="2" destOrd="0" parTransId="{DE56F702-CD63-47C2-A211-10C87F20C75C}" sibTransId="{16C4B520-413B-4D40-AFF9-6AAD1DC51738}"/>
    <dgm:cxn modelId="{08280897-E06B-410B-8AB5-4FDCA5D09AE4}" type="presOf" srcId="{20EA5588-482E-47AB-A07C-AF5A80A2E91D}" destId="{6610C64D-6BEB-4432-BE54-2DE843D9FC11}" srcOrd="0" destOrd="0" presId="urn:microsoft.com/office/officeart/2005/8/layout/hierarchy3"/>
    <dgm:cxn modelId="{4BD0CCA4-687C-43EF-81A6-59B7EDA9F5DD}" type="presOf" srcId="{4D4E9299-5142-4F99-BD70-D93E7E13C842}" destId="{3073A176-65E5-4978-945C-BF184A9E4F4A}" srcOrd="1" destOrd="0" presId="urn:microsoft.com/office/officeart/2005/8/layout/hierarchy3"/>
    <dgm:cxn modelId="{A4232BBC-B64A-489D-93B1-42B9345F55EC}" srcId="{4D4E9299-5142-4F99-BD70-D93E7E13C842}" destId="{9F427F1E-C3B5-49C1-B370-CE1A14A7092A}" srcOrd="2" destOrd="0" parTransId="{323612C5-506D-4F2A-B4C9-8D6869ECA212}" sibTransId="{89D0DA20-F8BE-4432-B74B-71B23C959C50}"/>
    <dgm:cxn modelId="{68A13EBE-770C-4AE0-BDFA-E5B56884CDA5}" srcId="{4D4E9299-5142-4F99-BD70-D93E7E13C842}" destId="{BB2886C6-2515-4E7C-BD7D-97DA2A94D954}" srcOrd="0" destOrd="0" parTransId="{A9ED648E-83D6-4EFD-98EB-5F022CEF1C30}" sibTransId="{55E4916C-BF2B-47B8-AD53-BAD78838F672}"/>
    <dgm:cxn modelId="{EB2DE7C2-15B4-4CE1-8C5E-F1C041B2C042}" type="presOf" srcId="{A9ED648E-83D6-4EFD-98EB-5F022CEF1C30}" destId="{BFBBA0EC-5D65-4AA3-B7B8-C0BB1CBEA0E3}" srcOrd="0" destOrd="0" presId="urn:microsoft.com/office/officeart/2005/8/layout/hierarchy3"/>
    <dgm:cxn modelId="{BC4D79D1-F3E8-44C6-A63E-14D83E58C9B9}" type="presOf" srcId="{0CC4F45C-B887-4258-AC18-2471FBEC319C}" destId="{BDAD56D2-D6BB-4F91-8385-E70BDC5272D1}" srcOrd="0" destOrd="0" presId="urn:microsoft.com/office/officeart/2005/8/layout/hierarchy3"/>
    <dgm:cxn modelId="{F559E7D4-1669-45F9-A6EF-E7E5E00BF1D7}" type="presOf" srcId="{9F8EC656-4540-4B31-A2C2-539F8187FC01}" destId="{5581DF82-2893-4FB6-B331-683E71658050}" srcOrd="0" destOrd="0" presId="urn:microsoft.com/office/officeart/2005/8/layout/hierarchy3"/>
    <dgm:cxn modelId="{DA410AD5-B5D7-4DDC-B079-B90B8F3ACCC7}" srcId="{0CC4F45C-B887-4258-AC18-2471FBEC319C}" destId="{81E4D6D5-256C-48E9-8517-A7641E8E1673}" srcOrd="1" destOrd="0" parTransId="{FE3CF19E-F812-4B53-99D9-7B0AC90B7322}" sibTransId="{9DC283CC-761B-427B-B351-90658E298B9E}"/>
    <dgm:cxn modelId="{D6D307E0-9019-4BF3-8069-EEBC29B54E19}" srcId="{4D4E9299-5142-4F99-BD70-D93E7E13C842}" destId="{F135E2BA-6D8E-4665-B46F-46B8D04EFE89}" srcOrd="1" destOrd="0" parTransId="{360A4E3C-1ED9-42AB-8DE5-4D48740A58E6}" sibTransId="{B166CA77-0653-48B4-8509-E9E1F0F388A3}"/>
    <dgm:cxn modelId="{0F2A20EC-9222-406F-AD71-80526902DC60}" type="presOf" srcId="{4D4E9299-5142-4F99-BD70-D93E7E13C842}" destId="{991150BC-BB1E-40D1-A181-BC03AD48BC93}" srcOrd="0" destOrd="0" presId="urn:microsoft.com/office/officeart/2005/8/layout/hierarchy3"/>
    <dgm:cxn modelId="{35E8C3ED-C076-4148-A2B6-54DEE993B9FB}" type="presOf" srcId="{360A4E3C-1ED9-42AB-8DE5-4D48740A58E6}" destId="{1110FEC2-F318-40E9-9485-9326B8E6EA54}" srcOrd="0" destOrd="0" presId="urn:microsoft.com/office/officeart/2005/8/layout/hierarchy3"/>
    <dgm:cxn modelId="{223FDFEF-4787-40E5-9AF9-E1A400150941}" type="presOf" srcId="{BB2886C6-2515-4E7C-BD7D-97DA2A94D954}" destId="{83554704-4A9B-4CD4-95B8-4EAE687780A5}" srcOrd="0" destOrd="0" presId="urn:microsoft.com/office/officeart/2005/8/layout/hierarchy3"/>
    <dgm:cxn modelId="{E3BCC0FC-92F9-4CE3-950B-E7C17ABAA9D7}" type="presParOf" srcId="{3A840E19-462D-4AD8-86EE-30528A30EAF4}" destId="{1E310D1D-D101-47B1-926D-B006504598E0}" srcOrd="0" destOrd="0" presId="urn:microsoft.com/office/officeart/2005/8/layout/hierarchy3"/>
    <dgm:cxn modelId="{8E697361-5DD9-48F7-9136-FA991606E173}" type="presParOf" srcId="{1E310D1D-D101-47B1-926D-B006504598E0}" destId="{AC9C6947-1001-4400-9903-57E8550CCD64}" srcOrd="0" destOrd="0" presId="urn:microsoft.com/office/officeart/2005/8/layout/hierarchy3"/>
    <dgm:cxn modelId="{59785A21-F33E-4515-BF70-727477C380CB}" type="presParOf" srcId="{AC9C6947-1001-4400-9903-57E8550CCD64}" destId="{BDAD56D2-D6BB-4F91-8385-E70BDC5272D1}" srcOrd="0" destOrd="0" presId="urn:microsoft.com/office/officeart/2005/8/layout/hierarchy3"/>
    <dgm:cxn modelId="{FF3AC433-51C0-4262-9F06-D45B4479BB23}" type="presParOf" srcId="{AC9C6947-1001-4400-9903-57E8550CCD64}" destId="{CF34BBF3-3D33-40F3-8D5F-E7D4DE691AF7}" srcOrd="1" destOrd="0" presId="urn:microsoft.com/office/officeart/2005/8/layout/hierarchy3"/>
    <dgm:cxn modelId="{BFFBB99B-F9C0-4959-A256-2036A50E8D80}" type="presParOf" srcId="{1E310D1D-D101-47B1-926D-B006504598E0}" destId="{8E34D7E0-2BD6-4B0E-A26B-5F9128819454}" srcOrd="1" destOrd="0" presId="urn:microsoft.com/office/officeart/2005/8/layout/hierarchy3"/>
    <dgm:cxn modelId="{816FA1A7-E65E-4C86-BBEF-360456EC11FE}" type="presParOf" srcId="{8E34D7E0-2BD6-4B0E-A26B-5F9128819454}" destId="{5581DF82-2893-4FB6-B331-683E71658050}" srcOrd="0" destOrd="0" presId="urn:microsoft.com/office/officeart/2005/8/layout/hierarchy3"/>
    <dgm:cxn modelId="{65D2C49A-C472-41B0-9B17-B8404A9E07BF}" type="presParOf" srcId="{8E34D7E0-2BD6-4B0E-A26B-5F9128819454}" destId="{F4A13E23-1231-40C3-AA07-06904B64C71E}" srcOrd="1" destOrd="0" presId="urn:microsoft.com/office/officeart/2005/8/layout/hierarchy3"/>
    <dgm:cxn modelId="{8789D74E-38C6-48A3-8CC8-59A30F98DD0D}" type="presParOf" srcId="{8E34D7E0-2BD6-4B0E-A26B-5F9128819454}" destId="{B967C8A5-BEBF-4560-AD75-AE50381DCB7F}" srcOrd="2" destOrd="0" presId="urn:microsoft.com/office/officeart/2005/8/layout/hierarchy3"/>
    <dgm:cxn modelId="{F2ECF05A-0E2B-42EA-BAFE-A67F87705BBA}" type="presParOf" srcId="{8E34D7E0-2BD6-4B0E-A26B-5F9128819454}" destId="{BFA56E12-AFC9-4F0E-A928-67571648114D}" srcOrd="3" destOrd="0" presId="urn:microsoft.com/office/officeart/2005/8/layout/hierarchy3"/>
    <dgm:cxn modelId="{34155D88-99FF-4272-8E98-FB0BDA807A2C}" type="presParOf" srcId="{8E34D7E0-2BD6-4B0E-A26B-5F9128819454}" destId="{06F2625A-6CDA-4A9C-BE85-828481340307}" srcOrd="4" destOrd="0" presId="urn:microsoft.com/office/officeart/2005/8/layout/hierarchy3"/>
    <dgm:cxn modelId="{3A70D6C5-F225-4268-A31B-71E5CC962321}" type="presParOf" srcId="{8E34D7E0-2BD6-4B0E-A26B-5F9128819454}" destId="{6610C64D-6BEB-4432-BE54-2DE843D9FC11}" srcOrd="5" destOrd="0" presId="urn:microsoft.com/office/officeart/2005/8/layout/hierarchy3"/>
    <dgm:cxn modelId="{6A290689-5901-4E19-911F-05888C3A9420}" type="presParOf" srcId="{3A840E19-462D-4AD8-86EE-30528A30EAF4}" destId="{0CD9B0AC-51B5-4672-85E9-C644CE51C80B}" srcOrd="1" destOrd="0" presId="urn:microsoft.com/office/officeart/2005/8/layout/hierarchy3"/>
    <dgm:cxn modelId="{C4616462-0761-465B-8DE6-11CA530CE195}" type="presParOf" srcId="{0CD9B0AC-51B5-4672-85E9-C644CE51C80B}" destId="{7983FB58-4146-46AA-AB9D-D430A5EA7FAC}" srcOrd="0" destOrd="0" presId="urn:microsoft.com/office/officeart/2005/8/layout/hierarchy3"/>
    <dgm:cxn modelId="{380D0DC5-88E8-4B7D-A99F-205EE791EA0F}" type="presParOf" srcId="{7983FB58-4146-46AA-AB9D-D430A5EA7FAC}" destId="{991150BC-BB1E-40D1-A181-BC03AD48BC93}" srcOrd="0" destOrd="0" presId="urn:microsoft.com/office/officeart/2005/8/layout/hierarchy3"/>
    <dgm:cxn modelId="{EC0D70B7-8EAD-45DC-A37C-B8C23AF3BEB1}" type="presParOf" srcId="{7983FB58-4146-46AA-AB9D-D430A5EA7FAC}" destId="{3073A176-65E5-4978-945C-BF184A9E4F4A}" srcOrd="1" destOrd="0" presId="urn:microsoft.com/office/officeart/2005/8/layout/hierarchy3"/>
    <dgm:cxn modelId="{C75C661A-6DB1-49BC-957F-19EFF1391C48}" type="presParOf" srcId="{0CD9B0AC-51B5-4672-85E9-C644CE51C80B}" destId="{B6A8C808-F104-4C5B-9704-0A3175C50A75}" srcOrd="1" destOrd="0" presId="urn:microsoft.com/office/officeart/2005/8/layout/hierarchy3"/>
    <dgm:cxn modelId="{6CA313AF-A61D-4473-B81A-AC714F6BA7DB}" type="presParOf" srcId="{B6A8C808-F104-4C5B-9704-0A3175C50A75}" destId="{BFBBA0EC-5D65-4AA3-B7B8-C0BB1CBEA0E3}" srcOrd="0" destOrd="0" presId="urn:microsoft.com/office/officeart/2005/8/layout/hierarchy3"/>
    <dgm:cxn modelId="{C0100DAD-99E0-440C-B45C-461E88EB199A}" type="presParOf" srcId="{B6A8C808-F104-4C5B-9704-0A3175C50A75}" destId="{83554704-4A9B-4CD4-95B8-4EAE687780A5}" srcOrd="1" destOrd="0" presId="urn:microsoft.com/office/officeart/2005/8/layout/hierarchy3"/>
    <dgm:cxn modelId="{1049923B-C81F-4154-B7BB-FD8CBA9CE0A6}" type="presParOf" srcId="{B6A8C808-F104-4C5B-9704-0A3175C50A75}" destId="{1110FEC2-F318-40E9-9485-9326B8E6EA54}" srcOrd="2" destOrd="0" presId="urn:microsoft.com/office/officeart/2005/8/layout/hierarchy3"/>
    <dgm:cxn modelId="{E8BD364F-6FE3-44F6-8919-7EDA3A9A1CF7}" type="presParOf" srcId="{B6A8C808-F104-4C5B-9704-0A3175C50A75}" destId="{48E02C64-311D-4D59-B836-880686416044}" srcOrd="3" destOrd="0" presId="urn:microsoft.com/office/officeart/2005/8/layout/hierarchy3"/>
    <dgm:cxn modelId="{948D7CF4-96AF-4149-9BBF-C9F1DF6F4E17}" type="presParOf" srcId="{B6A8C808-F104-4C5B-9704-0A3175C50A75}" destId="{64C7B2C7-EF40-438E-8602-0A770B978E46}" srcOrd="4" destOrd="0" presId="urn:microsoft.com/office/officeart/2005/8/layout/hierarchy3"/>
    <dgm:cxn modelId="{81019B51-BDF5-43DB-9E42-39DF14A7FD61}" type="presParOf" srcId="{B6A8C808-F104-4C5B-9704-0A3175C50A75}" destId="{6D4D09DD-6B0D-4907-ABCB-18F75978BDE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D56D2-D6BB-4F91-8385-E70BDC5272D1}">
      <dsp:nvSpPr>
        <dsp:cNvPr id="0" name=""/>
        <dsp:cNvSpPr/>
      </dsp:nvSpPr>
      <dsp:spPr>
        <a:xfrm>
          <a:off x="1550" y="258756"/>
          <a:ext cx="3804121" cy="684500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2168,8 млн рублей</a:t>
          </a:r>
        </a:p>
      </dsp:txBody>
      <dsp:txXfrm>
        <a:off x="21598" y="278804"/>
        <a:ext cx="3764025" cy="644404"/>
      </dsp:txXfrm>
    </dsp:sp>
    <dsp:sp modelId="{5581DF82-2893-4FB6-B331-683E71658050}">
      <dsp:nvSpPr>
        <dsp:cNvPr id="0" name=""/>
        <dsp:cNvSpPr/>
      </dsp:nvSpPr>
      <dsp:spPr>
        <a:xfrm>
          <a:off x="381962" y="943256"/>
          <a:ext cx="380412" cy="554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845"/>
              </a:lnTo>
              <a:lnTo>
                <a:pt x="380412" y="5548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13E23-1231-40C3-AA07-06904B64C71E}">
      <dsp:nvSpPr>
        <dsp:cNvPr id="0" name=""/>
        <dsp:cNvSpPr/>
      </dsp:nvSpPr>
      <dsp:spPr>
        <a:xfrm>
          <a:off x="762374" y="1205481"/>
          <a:ext cx="2653409" cy="585243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27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ДОТАЦИИ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253,1 млн рублей</a:t>
          </a:r>
        </a:p>
      </dsp:txBody>
      <dsp:txXfrm>
        <a:off x="779515" y="1222622"/>
        <a:ext cx="2619127" cy="550961"/>
      </dsp:txXfrm>
    </dsp:sp>
    <dsp:sp modelId="{B967C8A5-BEBF-4560-AD75-AE50381DCB7F}">
      <dsp:nvSpPr>
        <dsp:cNvPr id="0" name=""/>
        <dsp:cNvSpPr/>
      </dsp:nvSpPr>
      <dsp:spPr>
        <a:xfrm>
          <a:off x="381962" y="943256"/>
          <a:ext cx="380412" cy="140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313"/>
              </a:lnTo>
              <a:lnTo>
                <a:pt x="380412" y="1402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56E12-AFC9-4F0E-A928-67571648114D}">
      <dsp:nvSpPr>
        <dsp:cNvPr id="0" name=""/>
        <dsp:cNvSpPr/>
      </dsp:nvSpPr>
      <dsp:spPr>
        <a:xfrm>
          <a:off x="762374" y="2052948"/>
          <a:ext cx="2653409" cy="585243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27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СУБСИДИИ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530,2 млн рублей</a:t>
          </a:r>
        </a:p>
      </dsp:txBody>
      <dsp:txXfrm>
        <a:off x="779515" y="2070089"/>
        <a:ext cx="2619127" cy="550961"/>
      </dsp:txXfrm>
    </dsp:sp>
    <dsp:sp modelId="{06F2625A-6CDA-4A9C-BE85-828481340307}">
      <dsp:nvSpPr>
        <dsp:cNvPr id="0" name=""/>
        <dsp:cNvSpPr/>
      </dsp:nvSpPr>
      <dsp:spPr>
        <a:xfrm>
          <a:off x="381962" y="943256"/>
          <a:ext cx="380412" cy="2249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780"/>
              </a:lnTo>
              <a:lnTo>
                <a:pt x="380412" y="2249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0C64D-6BEB-4432-BE54-2DE843D9FC11}">
      <dsp:nvSpPr>
        <dsp:cNvPr id="0" name=""/>
        <dsp:cNvSpPr/>
      </dsp:nvSpPr>
      <dsp:spPr>
        <a:xfrm>
          <a:off x="762374" y="2900416"/>
          <a:ext cx="2653409" cy="585243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27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СУБВЕНЦИИ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1385,5 млн рублей</a:t>
          </a:r>
        </a:p>
      </dsp:txBody>
      <dsp:txXfrm>
        <a:off x="779515" y="2917557"/>
        <a:ext cx="2619127" cy="550961"/>
      </dsp:txXfrm>
    </dsp:sp>
    <dsp:sp modelId="{991150BC-BB1E-40D1-A181-BC03AD48BC93}">
      <dsp:nvSpPr>
        <dsp:cNvPr id="0" name=""/>
        <dsp:cNvSpPr/>
      </dsp:nvSpPr>
      <dsp:spPr>
        <a:xfrm>
          <a:off x="4330120" y="258756"/>
          <a:ext cx="3805233" cy="684500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2323,1 млн рублей</a:t>
          </a:r>
        </a:p>
      </dsp:txBody>
      <dsp:txXfrm>
        <a:off x="4350168" y="278804"/>
        <a:ext cx="3765137" cy="644404"/>
      </dsp:txXfrm>
    </dsp:sp>
    <dsp:sp modelId="{BFBBA0EC-5D65-4AA3-B7B8-C0BB1CBEA0E3}">
      <dsp:nvSpPr>
        <dsp:cNvPr id="0" name=""/>
        <dsp:cNvSpPr/>
      </dsp:nvSpPr>
      <dsp:spPr>
        <a:xfrm>
          <a:off x="4710643" y="943256"/>
          <a:ext cx="380523" cy="554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845"/>
              </a:lnTo>
              <a:lnTo>
                <a:pt x="380523" y="5548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54704-4A9B-4CD4-95B8-4EAE687780A5}">
      <dsp:nvSpPr>
        <dsp:cNvPr id="0" name=""/>
        <dsp:cNvSpPr/>
      </dsp:nvSpPr>
      <dsp:spPr>
        <a:xfrm>
          <a:off x="5091167" y="1205481"/>
          <a:ext cx="2653409" cy="585243"/>
        </a:xfrm>
        <a:prstGeom prst="roundRect">
          <a:avLst>
            <a:gd name="adj" fmla="val 10000"/>
          </a:avLst>
        </a:prstGeom>
        <a:solidFill>
          <a:schemeClr val="accent3">
            <a:lumMod val="75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27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ДОТАЦИИ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278,4 млн рублей</a:t>
          </a:r>
        </a:p>
      </dsp:txBody>
      <dsp:txXfrm>
        <a:off x="5108308" y="1222622"/>
        <a:ext cx="2619127" cy="550961"/>
      </dsp:txXfrm>
    </dsp:sp>
    <dsp:sp modelId="{1110FEC2-F318-40E9-9485-9326B8E6EA54}">
      <dsp:nvSpPr>
        <dsp:cNvPr id="0" name=""/>
        <dsp:cNvSpPr/>
      </dsp:nvSpPr>
      <dsp:spPr>
        <a:xfrm>
          <a:off x="4710643" y="943256"/>
          <a:ext cx="380523" cy="140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313"/>
              </a:lnTo>
              <a:lnTo>
                <a:pt x="380523" y="1402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02C64-311D-4D59-B836-880686416044}">
      <dsp:nvSpPr>
        <dsp:cNvPr id="0" name=""/>
        <dsp:cNvSpPr/>
      </dsp:nvSpPr>
      <dsp:spPr>
        <a:xfrm>
          <a:off x="5091167" y="2052948"/>
          <a:ext cx="2653409" cy="585243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27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СУБСИДИИ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498,3 млн рублей</a:t>
          </a:r>
        </a:p>
      </dsp:txBody>
      <dsp:txXfrm>
        <a:off x="5108308" y="2070089"/>
        <a:ext cx="2619127" cy="550961"/>
      </dsp:txXfrm>
    </dsp:sp>
    <dsp:sp modelId="{64C7B2C7-EF40-438E-8602-0A770B978E46}">
      <dsp:nvSpPr>
        <dsp:cNvPr id="0" name=""/>
        <dsp:cNvSpPr/>
      </dsp:nvSpPr>
      <dsp:spPr>
        <a:xfrm>
          <a:off x="4710643" y="943256"/>
          <a:ext cx="380523" cy="2249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780"/>
              </a:lnTo>
              <a:lnTo>
                <a:pt x="380523" y="2249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D09DD-6B0D-4907-ABCB-18F75978BDE1}">
      <dsp:nvSpPr>
        <dsp:cNvPr id="0" name=""/>
        <dsp:cNvSpPr/>
      </dsp:nvSpPr>
      <dsp:spPr>
        <a:xfrm>
          <a:off x="5091167" y="2900416"/>
          <a:ext cx="2653409" cy="585243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27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СУБВЕНЦИИ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1546,4 млн рублей</a:t>
          </a:r>
        </a:p>
      </dsp:txBody>
      <dsp:txXfrm>
        <a:off x="5108308" y="2917557"/>
        <a:ext cx="2619127" cy="550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6A04AF0-204D-8E35-B99A-A62C5A5715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81B72D-1EED-9F79-FA19-C6CEFBAA6F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B298B2-541C-4F3D-B46D-CB1D7785E43B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F73AAB43-56B7-870C-AB50-00587D4AD5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78BF9E16-0E00-7927-8827-8739A7F5F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826F80-E7A6-22C5-A293-CE37F0F1BF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768849-0764-AEF1-7C7D-D2D504C3A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348DAD-62BC-4866-826E-006A9D4A7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8F4C277F-6B4A-0898-ADEC-58F7AA9067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E7718A30-A681-52A6-2AF5-88C0F7571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A76D1CB0-90E9-DFB2-188F-2ED85F4D6C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DAD089-6D01-4A42-804B-2CC18B01AB0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2F421B0F-C10D-5501-3523-A5254877E9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C315A0AF-C3D4-5294-DA1F-73D6906A5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6EC94D55-BBEB-0D3B-7E17-E9A0EBC6F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89CA28-F910-44D1-867D-CA7CFE6303E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C25C0D80-C9C7-D210-8409-B182D38330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B55F4066-4A4D-1D02-EFD6-D09BE285D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80819F67-C172-4588-FCDB-A3D6A1FC06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41058E-B0FD-4A20-BFE1-84401BBC06B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FA71A73A-4467-660F-1C71-77176A33C9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A7856B4A-F3B8-B66F-5C2B-FF9A19162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DB8E6FF7-B089-7441-2D10-995A3911F1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6B50B6-36E8-460A-81CA-A876CEBEFB0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FF76FAF2-CA51-3937-91EF-B3CDA92205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1E7417E4-C522-EDEE-B835-D635944A8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0D71E2-54A9-2FFC-ECBC-7D53B9EE2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3FDE73-1D07-4D08-A9F7-16CBBF53D26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ADE01C3B-9E47-9498-C384-A7C9A8480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B4E4B001-EA0C-6D18-9086-AC7A39477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91D865C3-5D47-09E5-BA81-ABBDF8B1D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2AFB67-EA75-4C54-81F5-420D7DB3126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BC5FB819-C97A-4A35-DE78-5259021F1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B4C6E02E-7AEA-BD3A-E337-867029124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1997D1E7-C432-9B63-0BDB-C9F28738EA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C36235-C0A1-4EA4-934F-ABE697FE8054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1DB396BF-5DF3-363B-B73D-5D24524FE7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id="{EEE9AEA1-8591-3D46-9F35-CD7AB3584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F74AFE15-C87A-0FBB-6C41-C34D578F07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2AFE1D-4222-47E1-9A6D-894D3AC90058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2BB660AE-B84D-DC3E-AAC0-C63A2C94D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55D0711E-4379-EE2E-03E1-3B8FEF20E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C3A5647F-7F8C-CCE3-42D8-F3079B6165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97C915-8A40-45C7-8ACF-EE863737794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088C0DD9-2392-39EF-5239-04C5325A12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91B10A33-53E3-9447-E7E4-BF9E1C3D1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B00F11A0-3747-8195-F9A1-733E87B2F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CB0F60-08A4-451B-961B-A446FA83E165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>
            <a:extLst>
              <a:ext uri="{FF2B5EF4-FFF2-40B4-BE49-F238E27FC236}">
                <a16:creationId xmlns:a16="http://schemas.microsoft.com/office/drawing/2014/main" id="{18318449-D95F-EC5C-1CB6-9DE275E9E4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>
            <a:extLst>
              <a:ext uri="{FF2B5EF4-FFF2-40B4-BE49-F238E27FC236}">
                <a16:creationId xmlns:a16="http://schemas.microsoft.com/office/drawing/2014/main" id="{5AB22A44-7AEA-63AC-2684-2D4590DA1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id="{1431D140-3FD2-1E0B-5FA6-F3F29D888A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3D40A8-2051-4713-85D7-4B1CD74A3BE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B0F748-E168-B655-F242-3E7A573B3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57157-9734-4804-B742-5CF7021AFF3F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CEC469-ACEF-EB57-0569-CB8B3C7B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E238E-3FE1-9085-70BD-CECE5953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0EE1-1530-48E0-877C-55DD2CF82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6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6D27CE-E06B-B2E7-88DF-D180A3BC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27801-0F1C-4B76-86E9-E3A52A811519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8FC37E-E463-2E2E-5F00-A8304EA6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870C56-A23D-AB0C-C847-ACB91CF5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A6F6-4682-41AB-82DE-97A191878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3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93BDEC-50E4-7C0A-2CAE-394B4735C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F2852-93E4-4154-8E55-446950545CEA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BA42F-0334-79ED-ABF9-59520488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54289-B711-2F66-8EBC-F2960407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FFCC-56CC-476C-A9A7-A72E6A39B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B06069-23A5-5067-0C18-554E19A8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0F26F-A60F-491E-A5E1-EC037EC4BF5E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7F0784-96EA-9EEB-2592-F4BD6F3A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F7C9F-A59B-F4E9-A727-B31DF687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BAB9-A242-452E-A30C-CE5DC0955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9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F9364D-EED3-6197-7FB9-8F0723956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2F31-9EA8-4B96-B9C7-144BB4294B34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800FE-E037-B046-FA92-959C4571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BE2D57-558D-9CEE-B01D-5AEE5CF1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F18AE-6714-4ECC-A9FD-68BB545A1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61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8B85AC0-E3D5-29D2-1B94-B83948D9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456E5-8974-44F3-8216-DB660DD71459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BE84B98-896E-5A70-471E-3AF6C9DF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115C6A9-A54B-55A8-CD54-44837D96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78D91-D1C6-4400-89EE-F003B2FAB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4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CEC02233-A568-A0F9-FFA5-13D42AF1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0F02-BC72-4F26-B1F7-A82F96DA78AE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A91E6F0-3B1C-26D4-5797-41EE26D7C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1AA001F-8637-E3C6-50A8-2BE68718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4490C-1BFD-49D9-9F08-8A727C7C2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7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0B4918B5-3D89-0140-8A4E-D31E994E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4E67-14BB-49B2-9536-3D45ACD918C4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23935E70-54D5-868A-B173-EED194EE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6BB031B-E673-B612-EE4F-C823323E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71624-0B93-4C98-8D85-49A8F25DE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0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E7DAE70B-CA45-38F1-0CE9-DC418271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4186-42A7-457C-9FCC-FDE0F5F78211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7863FE2-6865-5657-FCBD-56E1263A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8897F62-483A-8087-EE68-16014A78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DFBD4-CE55-4050-89E9-874500973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BBD7E79-8794-52F8-F6A9-82D86273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A1F58-827D-4A0A-8D8D-30473C7E4195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E697480-4215-0C86-AAF7-BA1625D1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CDD2B86-3EA4-B9B0-7F18-122CC072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294BC-52B7-491F-9486-02938B3C6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2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EC7D0F9-76B4-770D-5CE1-C6CEF78D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2DEC7-A88A-41B6-BBEE-72B44FC99835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5F63415-437A-3366-B8FE-B8A5FC34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CF163E6-842A-E162-BE90-2ED1540A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99A9-374C-461E-A4A4-9C09D2187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3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1440DC90-7ACA-737A-884C-A6E02A474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C38FF7C5-105B-89FC-FB04-4406AA768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C248A9-0A53-A758-B23D-8C6BEF202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966D3A-8ACF-48CD-BE6D-DF5020E9870D}" type="datetimeFigureOut">
              <a:rPr lang="ru-RU"/>
              <a:pPr>
                <a:defRPr/>
              </a:pPr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19A27D-8679-E851-65E1-8E1B469D3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211457-86AE-EF45-714D-BD366510E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8F437F-7B16-46FF-82C9-B006D6E1D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elofin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6.bin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618E31BE-E23D-5AC5-FFAA-3D648693E7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188913"/>
            <a:ext cx="8928100" cy="3455987"/>
          </a:xfrm>
        </p:spPr>
        <p:txBody>
          <a:bodyPr/>
          <a:lstStyle/>
          <a:p>
            <a:pPr eaLnBrk="1" hangingPunct="1"/>
            <a:r>
              <a:rPr lang="ru-RU" altLang="ru-RU" sz="3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</a:t>
            </a:r>
            <a:br>
              <a:rPr lang="ru-RU" altLang="ru-RU" sz="3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3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br>
              <a:rPr lang="ru-RU" altLang="ru-RU" sz="3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3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B08B7E-C7FA-6C3A-D003-B82A88B44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3429000"/>
            <a:ext cx="8567737" cy="2447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Бюджет муниципального образования Белореченский район на 2024 год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и на плановый период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2025 и 2026 годов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98D56F66-5356-6A49-29B4-4E3965D48A01}"/>
              </a:ext>
            </a:extLst>
          </p:cNvPr>
          <p:cNvSpPr txBox="1">
            <a:spLocks/>
          </p:cNvSpPr>
          <p:nvPr/>
        </p:nvSpPr>
        <p:spPr>
          <a:xfrm>
            <a:off x="2916238" y="6308725"/>
            <a:ext cx="3384550" cy="43338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20-12\Презентация\Screenshot_5.png">
            <a:extLst>
              <a:ext uri="{FF2B5EF4-FFF2-40B4-BE49-F238E27FC236}">
                <a16:creationId xmlns:a16="http://schemas.microsoft.com/office/drawing/2014/main" id="{32E367DD-0628-93E7-47B6-49230A1DA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51" r="31878"/>
          <a:stretch/>
        </p:blipFill>
        <p:spPr bwMode="auto">
          <a:xfrm rot="5400000">
            <a:off x="1412449" y="3698449"/>
            <a:ext cx="1747101" cy="4572000"/>
          </a:xfrm>
          <a:prstGeom prst="rect">
            <a:avLst/>
          </a:prstGeom>
          <a:noFill/>
        </p:spPr>
      </p:pic>
      <p:pic>
        <p:nvPicPr>
          <p:cNvPr id="5" name="Picture 2" descr="C:\Users\AShipilova\Desktop\для слайдов\Blue_pattern.jpg">
            <a:extLst>
              <a:ext uri="{FF2B5EF4-FFF2-40B4-BE49-F238E27FC236}">
                <a16:creationId xmlns:a16="http://schemas.microsoft.com/office/drawing/2014/main" id="{732B1057-DA31-195F-5EA6-E0903BC2F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064" t="7287" r="12525" b="62390"/>
          <a:stretch/>
        </p:blipFill>
        <p:spPr bwMode="auto">
          <a:xfrm>
            <a:off x="0" y="0"/>
            <a:ext cx="91440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2" name="Заголовок 1">
            <a:extLst>
              <a:ext uri="{FF2B5EF4-FFF2-40B4-BE49-F238E27FC236}">
                <a16:creationId xmlns:a16="http://schemas.microsoft.com/office/drawing/2014/main" id="{4DF1073B-CC25-7B5C-EE3D-298016835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38113"/>
            <a:ext cx="8229600" cy="790575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РАСХОДНАЯ ЧАСТЬ БЮДЖЕТА СОСТАВЛЯЕТ:</a:t>
            </a:r>
          </a:p>
        </p:txBody>
      </p:sp>
      <p:graphicFrame>
        <p:nvGraphicFramePr>
          <p:cNvPr id="17413" name="Объект 7">
            <a:extLst>
              <a:ext uri="{FF2B5EF4-FFF2-40B4-BE49-F238E27FC236}">
                <a16:creationId xmlns:a16="http://schemas.microsoft.com/office/drawing/2014/main" id="{97AF1054-061F-7516-2A4C-B465DA5323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68263" y="1016000"/>
          <a:ext cx="3232151" cy="516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3243353" imgH="5169856" progId="Excel.Chart.8">
                  <p:embed/>
                </p:oleObj>
              </mc:Choice>
              <mc:Fallback>
                <p:oleObj name="Chart" r:id="rId5" imgW="3243353" imgH="5169856" progId="Excel.Chart.8">
                  <p:embed/>
                  <p:pic>
                    <p:nvPicPr>
                      <p:cNvPr id="0" name="Объект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263" y="1016000"/>
                        <a:ext cx="3232151" cy="516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Диаграмма 8">
            <a:extLst>
              <a:ext uri="{FF2B5EF4-FFF2-40B4-BE49-F238E27FC236}">
                <a16:creationId xmlns:a16="http://schemas.microsoft.com/office/drawing/2014/main" id="{08738781-398A-4283-DE57-D7E13E5D225F}"/>
              </a:ext>
            </a:extLst>
          </p:cNvPr>
          <p:cNvGraphicFramePr>
            <a:graphicFrameLocks/>
          </p:cNvGraphicFramePr>
          <p:nvPr/>
        </p:nvGraphicFramePr>
        <p:xfrm>
          <a:off x="3074988" y="1016000"/>
          <a:ext cx="3270250" cy="516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7" imgW="3273836" imgH="5169856" progId="Excel.Chart.8">
                  <p:embed/>
                </p:oleObj>
              </mc:Choice>
              <mc:Fallback>
                <p:oleObj name="Chart" r:id="rId7" imgW="3273836" imgH="5169856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1016000"/>
                        <a:ext cx="3270250" cy="516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Диаграмма 9">
            <a:extLst>
              <a:ext uri="{FF2B5EF4-FFF2-40B4-BE49-F238E27FC236}">
                <a16:creationId xmlns:a16="http://schemas.microsoft.com/office/drawing/2014/main" id="{59CE349A-D559-5B34-69BB-6516436AAE7E}"/>
              </a:ext>
            </a:extLst>
          </p:cNvPr>
          <p:cNvGraphicFramePr>
            <a:graphicFrameLocks/>
          </p:cNvGraphicFramePr>
          <p:nvPr/>
        </p:nvGraphicFramePr>
        <p:xfrm>
          <a:off x="6091238" y="1016000"/>
          <a:ext cx="3097212" cy="516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9" imgW="3103133" imgH="5169856" progId="Excel.Chart.8">
                  <p:embed/>
                </p:oleObj>
              </mc:Choice>
              <mc:Fallback>
                <p:oleObj name="Chart" r:id="rId9" imgW="3103133" imgH="5169856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8" y="1016000"/>
                        <a:ext cx="3097212" cy="516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20-12\Презентация\Screenshot_5.png">
            <a:extLst>
              <a:ext uri="{FF2B5EF4-FFF2-40B4-BE49-F238E27FC236}">
                <a16:creationId xmlns:a16="http://schemas.microsoft.com/office/drawing/2014/main" id="{9B184197-FE10-0E0C-31AC-8C3A62213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51" r="31878"/>
          <a:stretch/>
        </p:blipFill>
        <p:spPr bwMode="auto">
          <a:xfrm rot="5400000">
            <a:off x="1412449" y="3698449"/>
            <a:ext cx="1747101" cy="4572000"/>
          </a:xfrm>
          <a:prstGeom prst="rect">
            <a:avLst/>
          </a:prstGeom>
          <a:noFill/>
        </p:spPr>
      </p:pic>
      <p:pic>
        <p:nvPicPr>
          <p:cNvPr id="5" name="Picture 2" descr="C:\Users\AShipilova\Desktop\для слайдов\Blue_pattern.jpg">
            <a:extLst>
              <a:ext uri="{FF2B5EF4-FFF2-40B4-BE49-F238E27FC236}">
                <a16:creationId xmlns:a16="http://schemas.microsoft.com/office/drawing/2014/main" id="{F3DA0420-1B1D-DB9E-8F7F-EF831B695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064" t="7287" r="12525" b="62390"/>
          <a:stretch/>
        </p:blipFill>
        <p:spPr bwMode="auto">
          <a:xfrm>
            <a:off x="0" y="0"/>
            <a:ext cx="91440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0" name="Заголовок 1">
            <a:extLst>
              <a:ext uri="{FF2B5EF4-FFF2-40B4-BE49-F238E27FC236}">
                <a16:creationId xmlns:a16="http://schemas.microsoft.com/office/drawing/2014/main" id="{B75A3B85-F8C7-B395-A2B1-441092499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38113"/>
            <a:ext cx="8793163" cy="790575"/>
          </a:xfrm>
        </p:spPr>
        <p:txBody>
          <a:bodyPr/>
          <a:lstStyle/>
          <a:p>
            <a:pPr eaLnBrk="1" hangingPunct="1"/>
            <a:r>
              <a:rPr lang="ru-RU" altLang="ru-RU" sz="2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бюджета МО БР в разрезе главных распорядителей бюджетных средств</a:t>
            </a:r>
            <a:br>
              <a:rPr lang="ru-RU" altLang="ru-RU" sz="2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на  2024 год</a:t>
            </a:r>
            <a:r>
              <a:rPr lang="ru-RU" altLang="ru-RU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</a:t>
            </a:r>
            <a:r>
              <a:rPr lang="ru-RU" alt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рублей</a:t>
            </a:r>
          </a:p>
        </p:txBody>
      </p:sp>
      <p:graphicFrame>
        <p:nvGraphicFramePr>
          <p:cNvPr id="19461" name="Объект 5">
            <a:extLst>
              <a:ext uri="{FF2B5EF4-FFF2-40B4-BE49-F238E27FC236}">
                <a16:creationId xmlns:a16="http://schemas.microsoft.com/office/drawing/2014/main" id="{79CCDE2A-AD21-BAD7-73CD-54ABEA7D09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8340051" imgH="4633362" progId="Excel.Chart.8">
                  <p:embed/>
                </p:oleObj>
              </mc:Choice>
              <mc:Fallback>
                <p:oleObj name="Chart" r:id="rId4" imgW="8340051" imgH="4633362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2" name="Рисунок 1">
            <a:extLst>
              <a:ext uri="{FF2B5EF4-FFF2-40B4-BE49-F238E27FC236}">
                <a16:creationId xmlns:a16="http://schemas.microsoft.com/office/drawing/2014/main" id="{BAC354D5-288D-EDB5-0E94-B21F57332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36600"/>
            <a:ext cx="89630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20-12\Презентация\Screenshot_5.png">
            <a:extLst>
              <a:ext uri="{FF2B5EF4-FFF2-40B4-BE49-F238E27FC236}">
                <a16:creationId xmlns:a16="http://schemas.microsoft.com/office/drawing/2014/main" id="{85F06865-2BAE-F041-4066-976F828DD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51" r="31878"/>
          <a:stretch/>
        </p:blipFill>
        <p:spPr bwMode="auto">
          <a:xfrm rot="5400000">
            <a:off x="1412449" y="3698449"/>
            <a:ext cx="1747101" cy="4572000"/>
          </a:xfrm>
          <a:prstGeom prst="rect">
            <a:avLst/>
          </a:prstGeom>
          <a:noFill/>
        </p:spPr>
      </p:pic>
      <p:pic>
        <p:nvPicPr>
          <p:cNvPr id="5" name="Picture 2" descr="C:\Users\AShipilova\Desktop\для слайдов\Blue_pattern.jpg">
            <a:extLst>
              <a:ext uri="{FF2B5EF4-FFF2-40B4-BE49-F238E27FC236}">
                <a16:creationId xmlns:a16="http://schemas.microsoft.com/office/drawing/2014/main" id="{ED626B0E-F114-E51F-E89C-4DE7C3A9D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064" t="7287" r="12525" b="62390"/>
          <a:stretch/>
        </p:blipFill>
        <p:spPr bwMode="auto">
          <a:xfrm>
            <a:off x="0" y="0"/>
            <a:ext cx="91440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4" name="Заголовок 1">
            <a:extLst>
              <a:ext uri="{FF2B5EF4-FFF2-40B4-BE49-F238E27FC236}">
                <a16:creationId xmlns:a16="http://schemas.microsoft.com/office/drawing/2014/main" id="{73521C7D-8579-99B3-BBA1-AA5B21F7C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507413" cy="790575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РАСХОДНОЙ ЧАСТИ БЮДЖЕТА ПРЕДУСМОТРЕНО:</a:t>
            </a:r>
          </a:p>
        </p:txBody>
      </p:sp>
      <p:graphicFrame>
        <p:nvGraphicFramePr>
          <p:cNvPr id="20485" name="Диаграмма 15">
            <a:extLst>
              <a:ext uri="{FF2B5EF4-FFF2-40B4-BE49-F238E27FC236}">
                <a16:creationId xmlns:a16="http://schemas.microsoft.com/office/drawing/2014/main" id="{965CC869-9D3A-FD2E-6185-7AE798391667}"/>
              </a:ext>
            </a:extLst>
          </p:cNvPr>
          <p:cNvGraphicFramePr>
            <a:graphicFrameLocks/>
          </p:cNvGraphicFramePr>
          <p:nvPr/>
        </p:nvGraphicFramePr>
        <p:xfrm>
          <a:off x="-612775" y="1268413"/>
          <a:ext cx="9434513" cy="630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9437426" imgH="6316003" progId="Excel.Chart.8">
                  <p:embed/>
                </p:oleObj>
              </mc:Choice>
              <mc:Fallback>
                <p:oleObj name="Chart" r:id="rId5" imgW="9437426" imgH="6316003" progId="Excel.Chart.8">
                  <p:embed/>
                  <p:pic>
                    <p:nvPicPr>
                      <p:cNvPr id="0" name="Диаграмма 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2775" y="1268413"/>
                        <a:ext cx="9434513" cy="630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трелка: шеврон 1">
            <a:extLst>
              <a:ext uri="{FF2B5EF4-FFF2-40B4-BE49-F238E27FC236}">
                <a16:creationId xmlns:a16="http://schemas.microsoft.com/office/drawing/2014/main" id="{2EF92BB4-6DED-51CF-3472-07F07961F565}"/>
              </a:ext>
            </a:extLst>
          </p:cNvPr>
          <p:cNvSpPr/>
          <p:nvPr/>
        </p:nvSpPr>
        <p:spPr>
          <a:xfrm rot="7004677">
            <a:off x="7319169" y="1040606"/>
            <a:ext cx="1017588" cy="873125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20-12\Презентация\Screenshot_5.png">
            <a:extLst>
              <a:ext uri="{FF2B5EF4-FFF2-40B4-BE49-F238E27FC236}">
                <a16:creationId xmlns:a16="http://schemas.microsoft.com/office/drawing/2014/main" id="{BE50847A-4EDE-7596-5AFC-75B5F7955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51" r="31878"/>
          <a:stretch/>
        </p:blipFill>
        <p:spPr bwMode="auto">
          <a:xfrm rot="5400000">
            <a:off x="1412449" y="3698449"/>
            <a:ext cx="1747101" cy="4572000"/>
          </a:xfrm>
          <a:prstGeom prst="rect">
            <a:avLst/>
          </a:prstGeom>
          <a:noFill/>
        </p:spPr>
      </p:pic>
      <p:pic>
        <p:nvPicPr>
          <p:cNvPr id="5" name="Picture 2" descr="C:\Users\AShipilova\Desktop\для слайдов\Blue_pattern.jpg">
            <a:extLst>
              <a:ext uri="{FF2B5EF4-FFF2-40B4-BE49-F238E27FC236}">
                <a16:creationId xmlns:a16="http://schemas.microsoft.com/office/drawing/2014/main" id="{AB86D304-FC84-CE7B-AD07-AF2028E360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064" t="7287" r="12525" b="62390"/>
          <a:stretch/>
        </p:blipFill>
        <p:spPr bwMode="auto">
          <a:xfrm>
            <a:off x="0" y="0"/>
            <a:ext cx="91440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Заголовок 1">
            <a:extLst>
              <a:ext uri="{FF2B5EF4-FFF2-40B4-BE49-F238E27FC236}">
                <a16:creationId xmlns:a16="http://schemas.microsoft.com/office/drawing/2014/main" id="{CFAA2D76-7F48-167C-C77A-C601C7622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790575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за счет собственных средств в сравнении с потребностью </a:t>
            </a:r>
            <a:br>
              <a:rPr lang="ru-RU" altLang="ru-RU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2024 год </a:t>
            </a:r>
          </a:p>
        </p:txBody>
      </p:sp>
      <p:graphicFrame>
        <p:nvGraphicFramePr>
          <p:cNvPr id="22533" name="Объект 5">
            <a:extLst>
              <a:ext uri="{FF2B5EF4-FFF2-40B4-BE49-F238E27FC236}">
                <a16:creationId xmlns:a16="http://schemas.microsoft.com/office/drawing/2014/main" id="{6191C404-5234-B266-C64E-D42322DFCF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8340051" imgH="4633362" progId="Excel.Chart.8">
                  <p:embed/>
                </p:oleObj>
              </mc:Choice>
              <mc:Fallback>
                <p:oleObj name="Chart" r:id="rId4" imgW="8340051" imgH="4633362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Диаграмма 5">
            <a:extLst>
              <a:ext uri="{FF2B5EF4-FFF2-40B4-BE49-F238E27FC236}">
                <a16:creationId xmlns:a16="http://schemas.microsoft.com/office/drawing/2014/main" id="{FCFE7021-89E8-EDC1-4C4A-35F03EB5F194}"/>
              </a:ext>
            </a:extLst>
          </p:cNvPr>
          <p:cNvGraphicFramePr>
            <a:graphicFrameLocks/>
          </p:cNvGraphicFramePr>
          <p:nvPr/>
        </p:nvGraphicFramePr>
        <p:xfrm>
          <a:off x="-127000" y="1016000"/>
          <a:ext cx="932180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9327688" imgH="5901439" progId="Excel.Chart.8">
                  <p:embed/>
                </p:oleObj>
              </mc:Choice>
              <mc:Fallback>
                <p:oleObj name="Chart" r:id="rId6" imgW="9327688" imgH="5901439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0" y="1016000"/>
                        <a:ext cx="9321800" cy="58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id="{FD3D7B83-4BE8-4355-78B5-DF2FADC4B1E8}"/>
              </a:ext>
            </a:extLst>
          </p:cNvPr>
          <p:cNvSpPr/>
          <p:nvPr/>
        </p:nvSpPr>
        <p:spPr>
          <a:xfrm>
            <a:off x="1925959" y="2839261"/>
            <a:ext cx="720080" cy="54490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50" b="1" dirty="0"/>
              <a:t>95 %</a:t>
            </a:r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6F711240-CAAA-2C23-B4A6-89247A46F5F3}"/>
              </a:ext>
            </a:extLst>
          </p:cNvPr>
          <p:cNvSpPr/>
          <p:nvPr/>
        </p:nvSpPr>
        <p:spPr>
          <a:xfrm>
            <a:off x="2843808" y="3847941"/>
            <a:ext cx="864096" cy="544903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50" b="1" dirty="0"/>
              <a:t>100 %</a:t>
            </a: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29E3004E-776C-CB66-B844-DD37C91ECFF4}"/>
              </a:ext>
            </a:extLst>
          </p:cNvPr>
          <p:cNvSpPr/>
          <p:nvPr/>
        </p:nvSpPr>
        <p:spPr>
          <a:xfrm>
            <a:off x="3673625" y="3307265"/>
            <a:ext cx="720080" cy="54490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50" b="1" dirty="0"/>
              <a:t>55 %</a:t>
            </a:r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A53B5634-A0B6-F0C0-85F9-D7DFE99AD67D}"/>
              </a:ext>
            </a:extLst>
          </p:cNvPr>
          <p:cNvSpPr/>
          <p:nvPr/>
        </p:nvSpPr>
        <p:spPr>
          <a:xfrm>
            <a:off x="4532548" y="3525575"/>
            <a:ext cx="720080" cy="54490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50" b="1" dirty="0"/>
              <a:t>55 %</a:t>
            </a: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83E53CE9-7B10-551D-43A3-7EAAC6CAA89C}"/>
              </a:ext>
            </a:extLst>
          </p:cNvPr>
          <p:cNvSpPr/>
          <p:nvPr/>
        </p:nvSpPr>
        <p:spPr>
          <a:xfrm>
            <a:off x="971600" y="1940252"/>
            <a:ext cx="864096" cy="544903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50" b="1" dirty="0"/>
              <a:t>100 %</a:t>
            </a: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E411EEA3-0CCE-2FDE-D213-76EED82DFEB3}"/>
              </a:ext>
            </a:extLst>
          </p:cNvPr>
          <p:cNvSpPr/>
          <p:nvPr/>
        </p:nvSpPr>
        <p:spPr>
          <a:xfrm>
            <a:off x="5447570" y="3826882"/>
            <a:ext cx="864096" cy="544903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50" b="1" dirty="0"/>
              <a:t>100 %</a:t>
            </a:r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C32ABE38-6E4C-0DBD-2CB6-9AA76CB52CA8}"/>
              </a:ext>
            </a:extLst>
          </p:cNvPr>
          <p:cNvSpPr/>
          <p:nvPr/>
        </p:nvSpPr>
        <p:spPr>
          <a:xfrm>
            <a:off x="7234034" y="2839260"/>
            <a:ext cx="720080" cy="54490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50" b="1" dirty="0"/>
              <a:t>70 %</a:t>
            </a:r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6A31E6AD-4C8E-05A6-6A9E-EDB2A2B92F16}"/>
              </a:ext>
            </a:extLst>
          </p:cNvPr>
          <p:cNvSpPr/>
          <p:nvPr/>
        </p:nvSpPr>
        <p:spPr>
          <a:xfrm>
            <a:off x="8094652" y="3125990"/>
            <a:ext cx="720080" cy="54490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50" b="1" dirty="0"/>
              <a:t>85 %</a:t>
            </a:r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DEC94981-68AF-423C-18F4-4DA3DA31E769}"/>
              </a:ext>
            </a:extLst>
          </p:cNvPr>
          <p:cNvSpPr/>
          <p:nvPr/>
        </p:nvSpPr>
        <p:spPr>
          <a:xfrm>
            <a:off x="6286019" y="3603708"/>
            <a:ext cx="864096" cy="544903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50" b="1" dirty="0"/>
              <a:t>100 %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изогнутая вниз 2">
            <a:extLst>
              <a:ext uri="{FF2B5EF4-FFF2-40B4-BE49-F238E27FC236}">
                <a16:creationId xmlns:a16="http://schemas.microsoft.com/office/drawing/2014/main" id="{AA72790A-6C92-F332-AB08-176EF3554FA5}"/>
              </a:ext>
            </a:extLst>
          </p:cNvPr>
          <p:cNvSpPr/>
          <p:nvPr/>
        </p:nvSpPr>
        <p:spPr>
          <a:xfrm rot="21398594">
            <a:off x="1792288" y="1165225"/>
            <a:ext cx="3197225" cy="1066800"/>
          </a:xfrm>
          <a:prstGeom prst="curvedDownArrow">
            <a:avLst>
              <a:gd name="adj1" fmla="val 24833"/>
              <a:gd name="adj2" fmla="val 51206"/>
              <a:gd name="adj3" fmla="val 34797"/>
            </a:avLst>
          </a:prstGeom>
          <a:solidFill>
            <a:srgbClr val="0F1D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G:\2020-12\Презентация\Screenshot_5.png">
            <a:extLst>
              <a:ext uri="{FF2B5EF4-FFF2-40B4-BE49-F238E27FC236}">
                <a16:creationId xmlns:a16="http://schemas.microsoft.com/office/drawing/2014/main" id="{539C44CF-FE64-C14E-2980-E9AAF5750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51" r="31878"/>
          <a:stretch/>
        </p:blipFill>
        <p:spPr bwMode="auto">
          <a:xfrm rot="5400000">
            <a:off x="1412449" y="3698449"/>
            <a:ext cx="1747101" cy="4572000"/>
          </a:xfrm>
          <a:prstGeom prst="rect">
            <a:avLst/>
          </a:prstGeom>
          <a:noFill/>
        </p:spPr>
      </p:pic>
      <p:pic>
        <p:nvPicPr>
          <p:cNvPr id="5" name="Picture 2" descr="C:\Users\AShipilova\Desktop\для слайдов\Blue_pattern.jpg">
            <a:extLst>
              <a:ext uri="{FF2B5EF4-FFF2-40B4-BE49-F238E27FC236}">
                <a16:creationId xmlns:a16="http://schemas.microsoft.com/office/drawing/2014/main" id="{1D942FCC-B302-0A2C-F71F-5F10258B1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064" t="7287" r="12525" b="62390"/>
          <a:stretch/>
        </p:blipFill>
        <p:spPr bwMode="auto">
          <a:xfrm>
            <a:off x="0" y="0"/>
            <a:ext cx="91440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7" name="Заголовок 1">
            <a:extLst>
              <a:ext uri="{FF2B5EF4-FFF2-40B4-BE49-F238E27FC236}">
                <a16:creationId xmlns:a16="http://schemas.microsoft.com/office/drawing/2014/main" id="{190A748F-9A56-34F6-D45A-1DDD2FF65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8113"/>
            <a:ext cx="9036050" cy="790575"/>
          </a:xfrm>
        </p:spPr>
        <p:txBody>
          <a:bodyPr/>
          <a:lstStyle/>
          <a:p>
            <a:pPr eaLnBrk="1" hangingPunct="1"/>
            <a:r>
              <a:rPr lang="ru-RU" altLang="ru-RU" sz="19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обязательства, введение, установление и исполнение которых осуществляется органами местного самоуправления муниципального района</a:t>
            </a:r>
            <a:endParaRPr lang="ru-RU" altLang="ru-RU" sz="19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94FC76F0-D44D-7633-1AC5-18A2021C21D4}"/>
              </a:ext>
            </a:extLst>
          </p:cNvPr>
          <p:cNvSpPr/>
          <p:nvPr/>
        </p:nvSpPr>
        <p:spPr>
          <a:xfrm>
            <a:off x="35496" y="1208040"/>
            <a:ext cx="2232248" cy="1860920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/>
              <a:t>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/>
              <a:t>группа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муниципалитетов</a:t>
            </a:r>
          </a:p>
        </p:txBody>
      </p:sp>
      <p:sp>
        <p:nvSpPr>
          <p:cNvPr id="17417" name="Объект 7">
            <a:extLst>
              <a:ext uri="{FF2B5EF4-FFF2-40B4-BE49-F238E27FC236}">
                <a16:creationId xmlns:a16="http://schemas.microsoft.com/office/drawing/2014/main" id="{2484BB81-7AE9-6BAD-FFA3-E4FBEF787B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68538" y="2133600"/>
            <a:ext cx="6418262" cy="3992563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700" b="1" dirty="0">
                <a:solidFill>
                  <a:srgbClr val="0C19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статьи 136 Бюджетного Кодекса РФ муниципальное образование Белореченский  район НЕ ИМЕЕТ ПРАВА: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ru-RU" altLang="ru-RU" sz="1700" b="1" dirty="0">
              <a:solidFill>
                <a:srgbClr val="0C19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700" b="1" dirty="0">
                <a:solidFill>
                  <a:srgbClr val="0C19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превышать установленные высшим исполнительным органом государственной власти субъекта Российской Федерации нормативы формирования расходов на оплату труда депутатов, выборных должностных лиц  местного самоуправления, осуществляющих свои полномочия на постоянной основе, муниципальных служащих и (или) содержание органов местного самоуправления;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ru-RU" altLang="ru-RU" sz="1050" b="1" dirty="0">
              <a:solidFill>
                <a:srgbClr val="0C19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700" b="1" dirty="0">
                <a:solidFill>
                  <a:srgbClr val="0C19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и исполнять расходные обязательства, не связанные с решением вопросов, отнесенных Конституцией Российской Федерации, федеральными законами, законами субъектов Российской Федерации к полномочиям соответствующих органов местного самоуправления. </a:t>
            </a:r>
            <a:endParaRPr lang="ru-RU" altLang="ru-RU" sz="1700" b="1" dirty="0">
              <a:solidFill>
                <a:srgbClr val="0C19D1"/>
              </a:solidFill>
            </a:endParaRPr>
          </a:p>
        </p:txBody>
      </p:sp>
      <p:pic>
        <p:nvPicPr>
          <p:cNvPr id="23562" name="Объект 4">
            <a:extLst>
              <a:ext uri="{FF2B5EF4-FFF2-40B4-BE49-F238E27FC236}">
                <a16:creationId xmlns:a16="http://schemas.microsoft.com/office/drawing/2014/main" id="{B345E50D-6F04-FE6C-2183-9354010724DD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5707" flipH="1">
            <a:off x="1504950" y="3287713"/>
            <a:ext cx="7508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Объект 4">
            <a:extLst>
              <a:ext uri="{FF2B5EF4-FFF2-40B4-BE49-F238E27FC236}">
                <a16:creationId xmlns:a16="http://schemas.microsoft.com/office/drawing/2014/main" id="{5CF9777F-360E-05C8-CA0A-2EAEF3984669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5707" flipH="1">
            <a:off x="1485900" y="5311776"/>
            <a:ext cx="78898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Стрелка: изогнутая вверх 21507">
            <a:extLst>
              <a:ext uri="{FF2B5EF4-FFF2-40B4-BE49-F238E27FC236}">
                <a16:creationId xmlns:a16="http://schemas.microsoft.com/office/drawing/2014/main" id="{26680D45-24E7-C270-BB61-8A44D1A8E4B7}"/>
              </a:ext>
            </a:extLst>
          </p:cNvPr>
          <p:cNvSpPr/>
          <p:nvPr/>
        </p:nvSpPr>
        <p:spPr>
          <a:xfrm rot="206181">
            <a:off x="2275670" y="2819311"/>
            <a:ext cx="5335890" cy="569386"/>
          </a:xfrm>
          <a:prstGeom prst="curvedUpArrow">
            <a:avLst>
              <a:gd name="adj1" fmla="val 38041"/>
              <a:gd name="adj2" fmla="val 90426"/>
              <a:gd name="adj3" fmla="val 58202"/>
            </a:avLst>
          </a:prstGeom>
          <a:solidFill>
            <a:srgbClr val="96B91D"/>
          </a:solidFill>
          <a:ln>
            <a:solidFill>
              <a:srgbClr val="FFFF00"/>
            </a:solidFill>
          </a:ln>
          <a:scene3d>
            <a:camera prst="orthographicFront"/>
            <a:lightRig rig="sunrise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507" name="Стрелка: изогнутая вверх 21506">
            <a:extLst>
              <a:ext uri="{FF2B5EF4-FFF2-40B4-BE49-F238E27FC236}">
                <a16:creationId xmlns:a16="http://schemas.microsoft.com/office/drawing/2014/main" id="{01FA9178-1D86-F526-246B-AC683094270D}"/>
              </a:ext>
            </a:extLst>
          </p:cNvPr>
          <p:cNvSpPr/>
          <p:nvPr/>
        </p:nvSpPr>
        <p:spPr>
          <a:xfrm>
            <a:off x="2428070" y="2666911"/>
            <a:ext cx="3178142" cy="569386"/>
          </a:xfrm>
          <a:prstGeom prst="curvedUpArrow">
            <a:avLst>
              <a:gd name="adj1" fmla="val 10420"/>
              <a:gd name="adj2" fmla="val 90426"/>
              <a:gd name="adj3" fmla="val 42143"/>
            </a:avLst>
          </a:prstGeom>
          <a:solidFill>
            <a:srgbClr val="96B91D"/>
          </a:solidFill>
          <a:ln>
            <a:solidFill>
              <a:srgbClr val="FFFF00"/>
            </a:solidFill>
          </a:ln>
          <a:scene3d>
            <a:camera prst="orthographicFront"/>
            <a:lightRig rig="sunrise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506" name="Стрелка: изогнутая вверх 21505">
            <a:extLst>
              <a:ext uri="{FF2B5EF4-FFF2-40B4-BE49-F238E27FC236}">
                <a16:creationId xmlns:a16="http://schemas.microsoft.com/office/drawing/2014/main" id="{9B49874A-7E98-E048-1BEE-63CCDAF193E6}"/>
              </a:ext>
            </a:extLst>
          </p:cNvPr>
          <p:cNvSpPr/>
          <p:nvPr/>
        </p:nvSpPr>
        <p:spPr>
          <a:xfrm>
            <a:off x="2275670" y="2514511"/>
            <a:ext cx="1918675" cy="569386"/>
          </a:xfrm>
          <a:prstGeom prst="curvedUpArrow">
            <a:avLst>
              <a:gd name="adj1" fmla="val 10420"/>
              <a:gd name="adj2" fmla="val 90426"/>
              <a:gd name="adj3" fmla="val 37325"/>
            </a:avLst>
          </a:prstGeom>
          <a:solidFill>
            <a:srgbClr val="96B91D"/>
          </a:solidFill>
          <a:ln>
            <a:solidFill>
              <a:srgbClr val="FFFF00"/>
            </a:solidFill>
          </a:ln>
          <a:scene3d>
            <a:camera prst="orthographicFront"/>
            <a:lightRig rig="sunrise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Стрелка: изогнутая вниз 30">
            <a:extLst>
              <a:ext uri="{FF2B5EF4-FFF2-40B4-BE49-F238E27FC236}">
                <a16:creationId xmlns:a16="http://schemas.microsoft.com/office/drawing/2014/main" id="{8478DC00-898E-CF28-F410-DEADEC27B408}"/>
              </a:ext>
            </a:extLst>
          </p:cNvPr>
          <p:cNvSpPr/>
          <p:nvPr/>
        </p:nvSpPr>
        <p:spPr>
          <a:xfrm rot="355143">
            <a:off x="1565885" y="2902818"/>
            <a:ext cx="2372225" cy="771266"/>
          </a:xfrm>
          <a:prstGeom prst="curvedDownArrow">
            <a:avLst>
              <a:gd name="adj1" fmla="val 18103"/>
              <a:gd name="adj2" fmla="val 51206"/>
              <a:gd name="adj3" fmla="val 34797"/>
            </a:avLst>
          </a:prstGeom>
          <a:solidFill>
            <a:srgbClr val="92D050"/>
          </a:solidFill>
          <a:ln>
            <a:solidFill>
              <a:srgbClr val="FDDC1C"/>
            </a:solidFill>
          </a:ln>
          <a:scene3d>
            <a:camera prst="orthographicFront"/>
            <a:lightRig rig="sunrise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G:\2020-12\Презентация\Screenshot_5.png">
            <a:extLst>
              <a:ext uri="{FF2B5EF4-FFF2-40B4-BE49-F238E27FC236}">
                <a16:creationId xmlns:a16="http://schemas.microsoft.com/office/drawing/2014/main" id="{C4298A48-CF99-673A-5548-5203B30D4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51" r="31878"/>
          <a:stretch/>
        </p:blipFill>
        <p:spPr bwMode="auto">
          <a:xfrm rot="5400000">
            <a:off x="1479124" y="3698450"/>
            <a:ext cx="1747101" cy="4572000"/>
          </a:xfrm>
          <a:prstGeom prst="rect">
            <a:avLst/>
          </a:prstGeom>
          <a:noFill/>
        </p:spPr>
      </p:pic>
      <p:pic>
        <p:nvPicPr>
          <p:cNvPr id="5" name="Picture 2" descr="C:\Users\AShipilova\Desktop\для слайдов\Blue_pattern.jpg">
            <a:extLst>
              <a:ext uri="{FF2B5EF4-FFF2-40B4-BE49-F238E27FC236}">
                <a16:creationId xmlns:a16="http://schemas.microsoft.com/office/drawing/2014/main" id="{831B8EF4-5CB1-417F-BD44-9556C0199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064" t="7287" r="12525" b="62390"/>
          <a:stretch/>
        </p:blipFill>
        <p:spPr bwMode="auto">
          <a:xfrm>
            <a:off x="0" y="0"/>
            <a:ext cx="91440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8" name="Заголовок 1">
            <a:extLst>
              <a:ext uri="{FF2B5EF4-FFF2-40B4-BE49-F238E27FC236}">
                <a16:creationId xmlns:a16="http://schemas.microsoft.com/office/drawing/2014/main" id="{EB88A506-B1FB-94D2-05D9-AABA5BCBE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8113"/>
            <a:ext cx="9036050" cy="790575"/>
          </a:xfrm>
        </p:spPr>
        <p:txBody>
          <a:bodyPr/>
          <a:lstStyle/>
          <a:p>
            <a:pPr eaLnBrk="1" hangingPunct="1"/>
            <a:r>
              <a:rPr lang="ru-RU" altLang="ru-RU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средств из краевого бюджета на расходные обязательства </a:t>
            </a:r>
            <a:br>
              <a:rPr lang="ru-RU" altLang="ru-RU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3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субсидиям и  переданным  полномочиям </a:t>
            </a:r>
            <a:endParaRPr lang="ru-RU" altLang="ru-RU" sz="23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609" name="Рисунок 7">
            <a:extLst>
              <a:ext uri="{FF2B5EF4-FFF2-40B4-BE49-F238E27FC236}">
                <a16:creationId xmlns:a16="http://schemas.microsoft.com/office/drawing/2014/main" id="{71167D08-F7A4-BCB9-CAD1-AD99C289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225550"/>
            <a:ext cx="25130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8">
            <a:extLst>
              <a:ext uri="{FF2B5EF4-FFF2-40B4-BE49-F238E27FC236}">
                <a16:creationId xmlns:a16="http://schemas.microsoft.com/office/drawing/2014/main" id="{2D7E56B0-5A39-B149-0530-9D57B7D3BEEC}"/>
              </a:ext>
            </a:extLst>
          </p:cNvPr>
          <p:cNvSpPr txBox="1">
            <a:spLocks noChangeArrowheads="1"/>
          </p:cNvSpPr>
          <p:nvPr/>
        </p:nvSpPr>
        <p:spPr bwMode="auto">
          <a:xfrm rot="-1097132">
            <a:off x="787400" y="2108200"/>
            <a:ext cx="1368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/>
              <a:t>КРАЕВОЙ БЮДЖЕТ 2024год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33CD3BA-BA9E-78AB-2843-50DE2F1D9EB0}"/>
              </a:ext>
            </a:extLst>
          </p:cNvPr>
          <p:cNvSpPr/>
          <p:nvPr/>
        </p:nvSpPr>
        <p:spPr>
          <a:xfrm rot="21060925">
            <a:off x="2240775" y="961748"/>
            <a:ext cx="2077262" cy="1720031"/>
          </a:xfrm>
          <a:prstGeom prst="ellipse">
            <a:avLst/>
          </a:prstGeom>
          <a:solidFill>
            <a:srgbClr val="769806"/>
          </a:solidFill>
          <a:ln w="47625">
            <a:solidFill>
              <a:srgbClr val="4E5809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Субсидия на капитальные  вложения</a:t>
            </a:r>
          </a:p>
          <a:p>
            <a:pPr algn="ctr">
              <a:defRPr/>
            </a:pPr>
            <a:r>
              <a:rPr lang="ru-RU" dirty="0"/>
              <a:t>266,5 мл. рублей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DA64429-79D4-D5F5-EC42-B3E716022E97}"/>
              </a:ext>
            </a:extLst>
          </p:cNvPr>
          <p:cNvSpPr/>
          <p:nvPr/>
        </p:nvSpPr>
        <p:spPr>
          <a:xfrm rot="1500051">
            <a:off x="4881255" y="1162373"/>
            <a:ext cx="2077262" cy="1720031"/>
          </a:xfrm>
          <a:prstGeom prst="ellipse">
            <a:avLst/>
          </a:prstGeom>
          <a:solidFill>
            <a:srgbClr val="96B91D"/>
          </a:solidFill>
          <a:ln w="47625">
            <a:solidFill>
              <a:srgbClr val="719300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Субсидия на питание  школьников</a:t>
            </a:r>
          </a:p>
          <a:p>
            <a:pPr algn="ctr">
              <a:defRPr/>
            </a:pPr>
            <a:r>
              <a:rPr lang="ru-RU" dirty="0"/>
              <a:t>72,3 мл. рублей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5983D28-51C6-D29E-DBCF-BDA90F04C6E2}"/>
              </a:ext>
            </a:extLst>
          </p:cNvPr>
          <p:cNvSpPr/>
          <p:nvPr/>
        </p:nvSpPr>
        <p:spPr>
          <a:xfrm rot="2626565">
            <a:off x="7091728" y="1474833"/>
            <a:ext cx="2077262" cy="1897052"/>
          </a:xfrm>
          <a:prstGeom prst="ellipse">
            <a:avLst/>
          </a:prstGeom>
          <a:solidFill>
            <a:srgbClr val="769806"/>
          </a:solidFill>
          <a:ln w="47625">
            <a:solidFill>
              <a:srgbClr val="4E5809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/>
              <a:t>Субсидия на обеспечение жильем  молодых  семей</a:t>
            </a:r>
          </a:p>
          <a:p>
            <a:pPr algn="ctr">
              <a:defRPr/>
            </a:pPr>
            <a:r>
              <a:rPr lang="ru-RU" sz="1500" dirty="0"/>
              <a:t>939,9 мл. рублей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E52A352-B60C-684D-07A4-8076704FC272}"/>
              </a:ext>
            </a:extLst>
          </p:cNvPr>
          <p:cNvSpPr/>
          <p:nvPr/>
        </p:nvSpPr>
        <p:spPr>
          <a:xfrm>
            <a:off x="1691680" y="3826936"/>
            <a:ext cx="5688632" cy="1186240"/>
          </a:xfrm>
          <a:prstGeom prst="ellipse">
            <a:avLst/>
          </a:prstGeom>
          <a:solidFill>
            <a:srgbClr val="E0E207"/>
          </a:solidFill>
          <a:ln w="60325">
            <a:solidFill>
              <a:srgbClr val="4E5809"/>
            </a:solidFill>
          </a:ln>
          <a:scene3d>
            <a:camera prst="orthographicFront"/>
            <a:lightRig rig="threePt" dir="t">
              <a:rot lat="0" lon="0" rev="1500000"/>
            </a:lightRig>
          </a:scene3d>
          <a:sp3d prstMaterial="metal">
            <a:bevelT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СУБВЕНЦИЯ  НА ПЕРЕДАННЫЕ ПОЛНОМОЧИЯ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1546,4 млн.  рублей</a:t>
            </a:r>
          </a:p>
        </p:txBody>
      </p:sp>
      <p:sp>
        <p:nvSpPr>
          <p:cNvPr id="17" name="Облачко с текстом: прямоугольное со скругленными углами 16">
            <a:extLst>
              <a:ext uri="{FF2B5EF4-FFF2-40B4-BE49-F238E27FC236}">
                <a16:creationId xmlns:a16="http://schemas.microsoft.com/office/drawing/2014/main" id="{F2DAD7C4-CE2E-6CE5-8114-96ADF680773E}"/>
              </a:ext>
            </a:extLst>
          </p:cNvPr>
          <p:cNvSpPr/>
          <p:nvPr/>
        </p:nvSpPr>
        <p:spPr>
          <a:xfrm rot="12042536">
            <a:off x="120650" y="4806950"/>
            <a:ext cx="1889125" cy="1279525"/>
          </a:xfrm>
          <a:prstGeom prst="wedgeRoundRectCallout">
            <a:avLst>
              <a:gd name="adj1" fmla="val -26522"/>
              <a:gd name="adj2" fmla="val 76007"/>
              <a:gd name="adj3" fmla="val 16667"/>
            </a:avLst>
          </a:prstGeom>
          <a:solidFill>
            <a:srgbClr val="FAD219"/>
          </a:solidFill>
          <a:ln>
            <a:solidFill>
              <a:srgbClr val="DC9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624" name="TextBox 17">
            <a:extLst>
              <a:ext uri="{FF2B5EF4-FFF2-40B4-BE49-F238E27FC236}">
                <a16:creationId xmlns:a16="http://schemas.microsoft.com/office/drawing/2014/main" id="{4B443C10-936E-65A2-A55A-3AF62CDF71DA}"/>
              </a:ext>
            </a:extLst>
          </p:cNvPr>
          <p:cNvSpPr txBox="1">
            <a:spLocks noChangeArrowheads="1"/>
          </p:cNvSpPr>
          <p:nvPr/>
        </p:nvSpPr>
        <p:spPr bwMode="auto">
          <a:xfrm rot="1192469">
            <a:off x="201613" y="4892675"/>
            <a:ext cx="18002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/>
              <a:t>Обеспечение бесплатным  образованием, отдых детей, ЕГЭ и  другие</a:t>
            </a:r>
          </a:p>
        </p:txBody>
      </p:sp>
      <p:sp>
        <p:nvSpPr>
          <p:cNvPr id="19" name="Облачко с текстом: прямоугольное со скругленными углами 18">
            <a:extLst>
              <a:ext uri="{FF2B5EF4-FFF2-40B4-BE49-F238E27FC236}">
                <a16:creationId xmlns:a16="http://schemas.microsoft.com/office/drawing/2014/main" id="{DCDE2A1B-89D0-17D6-0529-D85BB0E1D386}"/>
              </a:ext>
            </a:extLst>
          </p:cNvPr>
          <p:cNvSpPr/>
          <p:nvPr/>
        </p:nvSpPr>
        <p:spPr>
          <a:xfrm rot="10800000">
            <a:off x="2187575" y="5461000"/>
            <a:ext cx="1889125" cy="1279525"/>
          </a:xfrm>
          <a:prstGeom prst="wedgeRoundRectCallout">
            <a:avLst>
              <a:gd name="adj1" fmla="val -14583"/>
              <a:gd name="adj2" fmla="val 83949"/>
              <a:gd name="adj3" fmla="val 16667"/>
            </a:avLst>
          </a:prstGeom>
          <a:solidFill>
            <a:srgbClr val="FAD219"/>
          </a:solidFill>
          <a:ln>
            <a:solidFill>
              <a:srgbClr val="DC9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626" name="TextBox 19">
            <a:extLst>
              <a:ext uri="{FF2B5EF4-FFF2-40B4-BE49-F238E27FC236}">
                <a16:creationId xmlns:a16="http://schemas.microsoft.com/office/drawing/2014/main" id="{D5446A62-B0DF-5E09-51E0-3671E6BBD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988" y="5654675"/>
            <a:ext cx="1666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/>
              <a:t>Поддержка  сельхоз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/>
              <a:t>производства </a:t>
            </a:r>
          </a:p>
        </p:txBody>
      </p:sp>
      <p:sp>
        <p:nvSpPr>
          <p:cNvPr id="22" name="Облачко с текстом: прямоугольное со скругленными углами 21">
            <a:extLst>
              <a:ext uri="{FF2B5EF4-FFF2-40B4-BE49-F238E27FC236}">
                <a16:creationId xmlns:a16="http://schemas.microsoft.com/office/drawing/2014/main" id="{1502964D-009C-1367-BA95-1B1D1B6843D6}"/>
              </a:ext>
            </a:extLst>
          </p:cNvPr>
          <p:cNvSpPr/>
          <p:nvPr/>
        </p:nvSpPr>
        <p:spPr>
          <a:xfrm rot="9965419">
            <a:off x="4551363" y="5408613"/>
            <a:ext cx="1924050" cy="1279525"/>
          </a:xfrm>
          <a:prstGeom prst="wedgeRoundRectCallout">
            <a:avLst>
              <a:gd name="adj1" fmla="val -5993"/>
              <a:gd name="adj2" fmla="val 77296"/>
              <a:gd name="adj3" fmla="val 16667"/>
            </a:avLst>
          </a:prstGeom>
          <a:solidFill>
            <a:srgbClr val="FAD219"/>
          </a:solidFill>
          <a:ln>
            <a:solidFill>
              <a:srgbClr val="DC9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блачко с текстом: прямоугольное со скругленными углами 23">
            <a:extLst>
              <a:ext uri="{FF2B5EF4-FFF2-40B4-BE49-F238E27FC236}">
                <a16:creationId xmlns:a16="http://schemas.microsoft.com/office/drawing/2014/main" id="{39BB650F-E899-827B-5802-DFE67B36BF70}"/>
              </a:ext>
            </a:extLst>
          </p:cNvPr>
          <p:cNvSpPr/>
          <p:nvPr/>
        </p:nvSpPr>
        <p:spPr>
          <a:xfrm rot="9213435">
            <a:off x="6958013" y="5046663"/>
            <a:ext cx="1484312" cy="1217612"/>
          </a:xfrm>
          <a:prstGeom prst="wedgeRoundRectCallout">
            <a:avLst>
              <a:gd name="adj1" fmla="val -6094"/>
              <a:gd name="adj2" fmla="val 88097"/>
              <a:gd name="adj3" fmla="val 16667"/>
            </a:avLst>
          </a:prstGeom>
          <a:solidFill>
            <a:srgbClr val="FAD219"/>
          </a:solidFill>
          <a:ln>
            <a:solidFill>
              <a:srgbClr val="DC9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629" name="TextBox 24">
            <a:extLst>
              <a:ext uri="{FF2B5EF4-FFF2-40B4-BE49-F238E27FC236}">
                <a16:creationId xmlns:a16="http://schemas.microsoft.com/office/drawing/2014/main" id="{8BCD44CF-37B5-99CA-6A8E-D3E24B41BC25}"/>
              </a:ext>
            </a:extLst>
          </p:cNvPr>
          <p:cNvSpPr txBox="1">
            <a:spLocks noChangeArrowheads="1"/>
          </p:cNvSpPr>
          <p:nvPr/>
        </p:nvSpPr>
        <p:spPr bwMode="auto">
          <a:xfrm rot="-838781">
            <a:off x="4640263" y="5619750"/>
            <a:ext cx="1746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/>
              <a:t>Обеспечение жильем детей сирот</a:t>
            </a:r>
          </a:p>
        </p:txBody>
      </p:sp>
      <p:sp>
        <p:nvSpPr>
          <p:cNvPr id="25630" name="TextBox 25">
            <a:extLst>
              <a:ext uri="{FF2B5EF4-FFF2-40B4-BE49-F238E27FC236}">
                <a16:creationId xmlns:a16="http://schemas.microsoft.com/office/drawing/2014/main" id="{8F7D9FBD-75E0-E9EF-EA1E-D04840DC987B}"/>
              </a:ext>
            </a:extLst>
          </p:cNvPr>
          <p:cNvSpPr txBox="1">
            <a:spLocks noChangeArrowheads="1"/>
          </p:cNvSpPr>
          <p:nvPr/>
        </p:nvSpPr>
        <p:spPr bwMode="auto">
          <a:xfrm rot="-1541813">
            <a:off x="7118350" y="5291138"/>
            <a:ext cx="1163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/>
              <a:t>ФАПЫ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/>
              <a:t> и другое</a:t>
            </a:r>
          </a:p>
        </p:txBody>
      </p:sp>
      <p:sp>
        <p:nvSpPr>
          <p:cNvPr id="25631" name="TextBox 11">
            <a:extLst>
              <a:ext uri="{FF2B5EF4-FFF2-40B4-BE49-F238E27FC236}">
                <a16:creationId xmlns:a16="http://schemas.microsoft.com/office/drawing/2014/main" id="{305FAE02-BC29-F85F-6A8D-DB0F79CE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3359150"/>
            <a:ext cx="28082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2323,1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rgbClr val="0033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млн. рублей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20-12\Презентация\Screenshot_5.png">
            <a:extLst>
              <a:ext uri="{FF2B5EF4-FFF2-40B4-BE49-F238E27FC236}">
                <a16:creationId xmlns:a16="http://schemas.microsoft.com/office/drawing/2014/main" id="{8534D410-6829-9724-B585-7107D73DA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51" r="31878"/>
          <a:stretch/>
        </p:blipFill>
        <p:spPr bwMode="auto">
          <a:xfrm rot="5400000">
            <a:off x="1427625" y="3657310"/>
            <a:ext cx="1747101" cy="4572000"/>
          </a:xfrm>
          <a:prstGeom prst="rect">
            <a:avLst/>
          </a:prstGeom>
          <a:noFill/>
        </p:spPr>
      </p:pic>
      <p:cxnSp>
        <p:nvCxnSpPr>
          <p:cNvPr id="107" name="Соединитель: уступ 106">
            <a:extLst>
              <a:ext uri="{FF2B5EF4-FFF2-40B4-BE49-F238E27FC236}">
                <a16:creationId xmlns:a16="http://schemas.microsoft.com/office/drawing/2014/main" id="{30F93335-FE80-573A-5B88-A228B24769AB}"/>
              </a:ext>
            </a:extLst>
          </p:cNvPr>
          <p:cNvCxnSpPr>
            <a:cxnSpLocks/>
          </p:cNvCxnSpPr>
          <p:nvPr/>
        </p:nvCxnSpPr>
        <p:spPr>
          <a:xfrm>
            <a:off x="924484" y="5870167"/>
            <a:ext cx="680087" cy="540000"/>
          </a:xfrm>
          <a:prstGeom prst="bentConnector3">
            <a:avLst>
              <a:gd name="adj1" fmla="val 252"/>
            </a:avLst>
          </a:prstGeom>
          <a:ln w="69850" cap="rnd">
            <a:tailEnd type="triangl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26035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Соединитель: уступ 105">
            <a:extLst>
              <a:ext uri="{FF2B5EF4-FFF2-40B4-BE49-F238E27FC236}">
                <a16:creationId xmlns:a16="http://schemas.microsoft.com/office/drawing/2014/main" id="{27895D3B-E866-AC92-B0E6-79256C94059A}"/>
              </a:ext>
            </a:extLst>
          </p:cNvPr>
          <p:cNvCxnSpPr>
            <a:cxnSpLocks/>
          </p:cNvCxnSpPr>
          <p:nvPr/>
        </p:nvCxnSpPr>
        <p:spPr>
          <a:xfrm>
            <a:off x="927584" y="5299551"/>
            <a:ext cx="680087" cy="540000"/>
          </a:xfrm>
          <a:prstGeom prst="bentConnector3">
            <a:avLst>
              <a:gd name="adj1" fmla="val 252"/>
            </a:avLst>
          </a:prstGeom>
          <a:ln w="69850" cap="rnd">
            <a:tailEnd type="triangl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26035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оединитель: уступ 104">
            <a:extLst>
              <a:ext uri="{FF2B5EF4-FFF2-40B4-BE49-F238E27FC236}">
                <a16:creationId xmlns:a16="http://schemas.microsoft.com/office/drawing/2014/main" id="{2FC04B9C-5A14-3279-3D9A-0A2019850779}"/>
              </a:ext>
            </a:extLst>
          </p:cNvPr>
          <p:cNvCxnSpPr>
            <a:cxnSpLocks/>
          </p:cNvCxnSpPr>
          <p:nvPr/>
        </p:nvCxnSpPr>
        <p:spPr>
          <a:xfrm>
            <a:off x="927585" y="4724416"/>
            <a:ext cx="680087" cy="540000"/>
          </a:xfrm>
          <a:prstGeom prst="bentConnector3">
            <a:avLst>
              <a:gd name="adj1" fmla="val 252"/>
            </a:avLst>
          </a:prstGeom>
          <a:ln w="69850" cap="rnd">
            <a:tailEnd type="triangl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26035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Соединитель: уступ 101">
            <a:extLst>
              <a:ext uri="{FF2B5EF4-FFF2-40B4-BE49-F238E27FC236}">
                <a16:creationId xmlns:a16="http://schemas.microsoft.com/office/drawing/2014/main" id="{DEAE55CB-EF9C-AE3D-AC59-F057A8D9F88B}"/>
              </a:ext>
            </a:extLst>
          </p:cNvPr>
          <p:cNvCxnSpPr>
            <a:cxnSpLocks/>
          </p:cNvCxnSpPr>
          <p:nvPr/>
        </p:nvCxnSpPr>
        <p:spPr>
          <a:xfrm>
            <a:off x="925608" y="4167283"/>
            <a:ext cx="680087" cy="540000"/>
          </a:xfrm>
          <a:prstGeom prst="bentConnector3">
            <a:avLst>
              <a:gd name="adj1" fmla="val 252"/>
            </a:avLst>
          </a:prstGeom>
          <a:ln w="69850" cap="rnd">
            <a:tailEnd type="triangl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26035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: уступ 103">
            <a:extLst>
              <a:ext uri="{FF2B5EF4-FFF2-40B4-BE49-F238E27FC236}">
                <a16:creationId xmlns:a16="http://schemas.microsoft.com/office/drawing/2014/main" id="{ACC97349-4D9A-2594-EE70-01F568B520A7}"/>
              </a:ext>
            </a:extLst>
          </p:cNvPr>
          <p:cNvCxnSpPr>
            <a:cxnSpLocks/>
          </p:cNvCxnSpPr>
          <p:nvPr/>
        </p:nvCxnSpPr>
        <p:spPr>
          <a:xfrm>
            <a:off x="931539" y="3667750"/>
            <a:ext cx="680087" cy="540000"/>
          </a:xfrm>
          <a:prstGeom prst="bentConnector3">
            <a:avLst>
              <a:gd name="adj1" fmla="val 252"/>
            </a:avLst>
          </a:prstGeom>
          <a:ln w="69850" cap="rnd">
            <a:tailEnd type="triangl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26035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оединитель: уступ 102">
            <a:extLst>
              <a:ext uri="{FF2B5EF4-FFF2-40B4-BE49-F238E27FC236}">
                <a16:creationId xmlns:a16="http://schemas.microsoft.com/office/drawing/2014/main" id="{9C5BFBE3-E9B2-111E-D68F-37636697903E}"/>
              </a:ext>
            </a:extLst>
          </p:cNvPr>
          <p:cNvCxnSpPr>
            <a:cxnSpLocks/>
          </p:cNvCxnSpPr>
          <p:nvPr/>
        </p:nvCxnSpPr>
        <p:spPr>
          <a:xfrm>
            <a:off x="938239" y="3101892"/>
            <a:ext cx="680087" cy="540000"/>
          </a:xfrm>
          <a:prstGeom prst="bentConnector3">
            <a:avLst>
              <a:gd name="adj1" fmla="val -1093"/>
            </a:avLst>
          </a:prstGeom>
          <a:ln w="69850" cap="rnd">
            <a:tailEnd type="triangl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26035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: уступ 58">
            <a:extLst>
              <a:ext uri="{FF2B5EF4-FFF2-40B4-BE49-F238E27FC236}">
                <a16:creationId xmlns:a16="http://schemas.microsoft.com/office/drawing/2014/main" id="{217CA85F-8CDE-EA61-88BA-1B3E3FC8E1BF}"/>
              </a:ext>
            </a:extLst>
          </p:cNvPr>
          <p:cNvCxnSpPr>
            <a:cxnSpLocks/>
          </p:cNvCxnSpPr>
          <p:nvPr/>
        </p:nvCxnSpPr>
        <p:spPr>
          <a:xfrm>
            <a:off x="932369" y="2627079"/>
            <a:ext cx="680087" cy="540000"/>
          </a:xfrm>
          <a:prstGeom prst="bentConnector3">
            <a:avLst>
              <a:gd name="adj1" fmla="val 252"/>
            </a:avLst>
          </a:prstGeom>
          <a:ln w="69850" cap="rnd">
            <a:tailEnd type="triangl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26035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Соединитель: уступ 2047">
            <a:extLst>
              <a:ext uri="{FF2B5EF4-FFF2-40B4-BE49-F238E27FC236}">
                <a16:creationId xmlns:a16="http://schemas.microsoft.com/office/drawing/2014/main" id="{62BD962A-0B5A-D9FE-716C-13F0CFE2FE95}"/>
              </a:ext>
            </a:extLst>
          </p:cNvPr>
          <p:cNvCxnSpPr>
            <a:cxnSpLocks/>
          </p:cNvCxnSpPr>
          <p:nvPr/>
        </p:nvCxnSpPr>
        <p:spPr>
          <a:xfrm>
            <a:off x="924483" y="1593272"/>
            <a:ext cx="668162" cy="540000"/>
          </a:xfrm>
          <a:prstGeom prst="bentConnector3">
            <a:avLst>
              <a:gd name="adj1" fmla="val 733"/>
            </a:avLst>
          </a:prstGeom>
          <a:ln w="69850" cap="rnd">
            <a:tailEnd type="triangl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26035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AShipilova\Desktop\для слайдов\Blue_pattern.jpg">
            <a:extLst>
              <a:ext uri="{FF2B5EF4-FFF2-40B4-BE49-F238E27FC236}">
                <a16:creationId xmlns:a16="http://schemas.microsoft.com/office/drawing/2014/main" id="{1322D04D-CCAE-2136-03AA-B0AA8D722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064" t="7287" r="12525" b="62390"/>
          <a:stretch/>
        </p:blipFill>
        <p:spPr bwMode="auto">
          <a:xfrm>
            <a:off x="0" y="0"/>
            <a:ext cx="91440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60" name="Заголовок 1">
            <a:extLst>
              <a:ext uri="{FF2B5EF4-FFF2-40B4-BE49-F238E27FC236}">
                <a16:creationId xmlns:a16="http://schemas.microsoft.com/office/drawing/2014/main" id="{FF5F7434-F0AB-1C9F-2C01-E70A1C22C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790575"/>
          </a:xfrm>
        </p:spPr>
        <p:txBody>
          <a:bodyPr/>
          <a:lstStyle/>
          <a:p>
            <a:pPr eaLnBrk="1" hangingPunct="1"/>
            <a:r>
              <a:rPr lang="ru-RU" altLang="ru-RU" sz="2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Межбюджетные трансферты</a:t>
            </a:r>
            <a:br>
              <a:rPr lang="ru-RU" altLang="ru-RU" sz="2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дотации бюджетам поселений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CFBDE1A0-F6A1-3BA0-AFED-7EFA83997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182277"/>
            <a:ext cx="8856984" cy="668525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304800" h="184150" prst="artDeco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15 000 тыс. рублей</a:t>
            </a:r>
          </a:p>
        </p:txBody>
      </p:sp>
      <p:sp>
        <p:nvSpPr>
          <p:cNvPr id="29" name="Объект 13">
            <a:extLst>
              <a:ext uri="{FF2B5EF4-FFF2-40B4-BE49-F238E27FC236}">
                <a16:creationId xmlns:a16="http://schemas.microsoft.com/office/drawing/2014/main" id="{C5A123B9-E333-1400-0CEA-8753107D399A}"/>
              </a:ext>
            </a:extLst>
          </p:cNvPr>
          <p:cNvSpPr txBox="1">
            <a:spLocks/>
          </p:cNvSpPr>
          <p:nvPr/>
        </p:nvSpPr>
        <p:spPr>
          <a:xfrm>
            <a:off x="1624240" y="1929980"/>
            <a:ext cx="7308000" cy="396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101600" prstMaterial="metal">
            <a:bevelT w="133350" h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/>
              <a:t>Бжедуховское</a:t>
            </a:r>
            <a:r>
              <a:rPr lang="ru-RU" b="1" dirty="0"/>
              <a:t>    0 тыс. рублей</a:t>
            </a:r>
          </a:p>
        </p:txBody>
      </p:sp>
      <p:sp>
        <p:nvSpPr>
          <p:cNvPr id="65" name="Объект 13">
            <a:extLst>
              <a:ext uri="{FF2B5EF4-FFF2-40B4-BE49-F238E27FC236}">
                <a16:creationId xmlns:a16="http://schemas.microsoft.com/office/drawing/2014/main" id="{0D9E6B8C-6161-1152-9A6E-7AAB2B7EA322}"/>
              </a:ext>
            </a:extLst>
          </p:cNvPr>
          <p:cNvSpPr txBox="1">
            <a:spLocks/>
          </p:cNvSpPr>
          <p:nvPr/>
        </p:nvSpPr>
        <p:spPr>
          <a:xfrm>
            <a:off x="1618326" y="2975212"/>
            <a:ext cx="7308000" cy="396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101600" prstMaterial="metal">
            <a:bevelT w="133350" h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Первомайское    2454,1 тыс. рублей</a:t>
            </a:r>
          </a:p>
        </p:txBody>
      </p:sp>
      <p:sp>
        <p:nvSpPr>
          <p:cNvPr id="69" name="Объект 13">
            <a:extLst>
              <a:ext uri="{FF2B5EF4-FFF2-40B4-BE49-F238E27FC236}">
                <a16:creationId xmlns:a16="http://schemas.microsoft.com/office/drawing/2014/main" id="{2A155C85-1F7E-A6D4-8CEB-3DEBBF1C2E09}"/>
              </a:ext>
            </a:extLst>
          </p:cNvPr>
          <p:cNvSpPr txBox="1">
            <a:spLocks/>
          </p:cNvSpPr>
          <p:nvPr/>
        </p:nvSpPr>
        <p:spPr>
          <a:xfrm>
            <a:off x="1604131" y="3486788"/>
            <a:ext cx="7308000" cy="396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101600" prstMaterial="metal">
            <a:bevelT w="133350" h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/>
              <a:t>Пшехское</a:t>
            </a:r>
            <a:r>
              <a:rPr lang="ru-RU" b="1" dirty="0"/>
              <a:t>   1737,9 тыс. рублей</a:t>
            </a:r>
          </a:p>
        </p:txBody>
      </p:sp>
      <p:sp>
        <p:nvSpPr>
          <p:cNvPr id="74" name="Объект 13">
            <a:extLst>
              <a:ext uri="{FF2B5EF4-FFF2-40B4-BE49-F238E27FC236}">
                <a16:creationId xmlns:a16="http://schemas.microsoft.com/office/drawing/2014/main" id="{3027372A-D02C-C1D8-C9F8-4717E19C7C49}"/>
              </a:ext>
            </a:extLst>
          </p:cNvPr>
          <p:cNvSpPr txBox="1">
            <a:spLocks/>
          </p:cNvSpPr>
          <p:nvPr/>
        </p:nvSpPr>
        <p:spPr>
          <a:xfrm>
            <a:off x="1604131" y="4030226"/>
            <a:ext cx="7308000" cy="396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101600" prstMaterial="metal">
            <a:bevelT w="133350" h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Родниковское   3064,2 тыс. рублей</a:t>
            </a:r>
          </a:p>
        </p:txBody>
      </p:sp>
      <p:sp>
        <p:nvSpPr>
          <p:cNvPr id="76" name="Объект 13">
            <a:extLst>
              <a:ext uri="{FF2B5EF4-FFF2-40B4-BE49-F238E27FC236}">
                <a16:creationId xmlns:a16="http://schemas.microsoft.com/office/drawing/2014/main" id="{4A439003-69E0-5B63-2D47-8D3A2E61FF52}"/>
              </a:ext>
            </a:extLst>
          </p:cNvPr>
          <p:cNvSpPr txBox="1">
            <a:spLocks/>
          </p:cNvSpPr>
          <p:nvPr/>
        </p:nvSpPr>
        <p:spPr>
          <a:xfrm>
            <a:off x="1611626" y="4569709"/>
            <a:ext cx="7308000" cy="396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101600" prstMaterial="metal">
            <a:bevelT w="133350" h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Рязанское   2737,1 тыс. рублей</a:t>
            </a:r>
          </a:p>
        </p:txBody>
      </p:sp>
      <p:sp>
        <p:nvSpPr>
          <p:cNvPr id="85" name="Объект 13">
            <a:extLst>
              <a:ext uri="{FF2B5EF4-FFF2-40B4-BE49-F238E27FC236}">
                <a16:creationId xmlns:a16="http://schemas.microsoft.com/office/drawing/2014/main" id="{212E80EA-EC0C-1AEF-F1CE-E15E78C638B2}"/>
              </a:ext>
            </a:extLst>
          </p:cNvPr>
          <p:cNvSpPr txBox="1">
            <a:spLocks/>
          </p:cNvSpPr>
          <p:nvPr/>
        </p:nvSpPr>
        <p:spPr>
          <a:xfrm>
            <a:off x="1611626" y="5135080"/>
            <a:ext cx="7308000" cy="396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101600" prstMaterial="metal">
            <a:bevelT w="133350" h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Черниговское   1089,6 тыс. рублей</a:t>
            </a:r>
          </a:p>
        </p:txBody>
      </p:sp>
      <p:sp>
        <p:nvSpPr>
          <p:cNvPr id="86" name="Объект 13">
            <a:extLst>
              <a:ext uri="{FF2B5EF4-FFF2-40B4-BE49-F238E27FC236}">
                <a16:creationId xmlns:a16="http://schemas.microsoft.com/office/drawing/2014/main" id="{0EDAF2C8-3D1C-D8ED-279B-98F531DD441F}"/>
              </a:ext>
            </a:extLst>
          </p:cNvPr>
          <p:cNvSpPr txBox="1">
            <a:spLocks/>
          </p:cNvSpPr>
          <p:nvPr/>
        </p:nvSpPr>
        <p:spPr>
          <a:xfrm>
            <a:off x="1616026" y="5655761"/>
            <a:ext cx="7308000" cy="396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101600" prstMaterial="metal">
            <a:bevelT w="133350" h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Школьненское   0 тыс. рублей</a:t>
            </a:r>
          </a:p>
        </p:txBody>
      </p:sp>
      <p:sp>
        <p:nvSpPr>
          <p:cNvPr id="87" name="Объект 13">
            <a:extLst>
              <a:ext uri="{FF2B5EF4-FFF2-40B4-BE49-F238E27FC236}">
                <a16:creationId xmlns:a16="http://schemas.microsoft.com/office/drawing/2014/main" id="{A22130CB-6499-3584-D559-AE5E4E17F063}"/>
              </a:ext>
            </a:extLst>
          </p:cNvPr>
          <p:cNvSpPr txBox="1">
            <a:spLocks/>
          </p:cNvSpPr>
          <p:nvPr/>
        </p:nvSpPr>
        <p:spPr>
          <a:xfrm>
            <a:off x="1611626" y="6195027"/>
            <a:ext cx="7308000" cy="396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101600" prstMaterial="metal">
            <a:bevelT w="133350" h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/>
              <a:t>Южненское</a:t>
            </a:r>
            <a:r>
              <a:rPr lang="ru-RU" b="1" dirty="0"/>
              <a:t>   3049,1 тыс. рублей</a:t>
            </a:r>
          </a:p>
        </p:txBody>
      </p:sp>
      <p:sp>
        <p:nvSpPr>
          <p:cNvPr id="22" name="Объект 13">
            <a:extLst>
              <a:ext uri="{FF2B5EF4-FFF2-40B4-BE49-F238E27FC236}">
                <a16:creationId xmlns:a16="http://schemas.microsoft.com/office/drawing/2014/main" id="{71B8D36A-4706-563F-194E-879E49CDE9E0}"/>
              </a:ext>
            </a:extLst>
          </p:cNvPr>
          <p:cNvSpPr txBox="1">
            <a:spLocks/>
          </p:cNvSpPr>
          <p:nvPr/>
        </p:nvSpPr>
        <p:spPr>
          <a:xfrm>
            <a:off x="1618326" y="2454531"/>
            <a:ext cx="7308000" cy="396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extrusionH="101600" prstMaterial="metal">
            <a:bevelT w="133350" h="482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err="1"/>
              <a:t>Великовечненское</a:t>
            </a:r>
            <a:r>
              <a:rPr lang="ru-RU" b="1" dirty="0"/>
              <a:t>    868,0 тыс. рублей</a:t>
            </a:r>
          </a:p>
        </p:txBody>
      </p: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id="{2E50D428-CEDE-69C7-0F36-B0820AE7BF12}"/>
              </a:ext>
            </a:extLst>
          </p:cNvPr>
          <p:cNvCxnSpPr>
            <a:cxnSpLocks/>
          </p:cNvCxnSpPr>
          <p:nvPr/>
        </p:nvCxnSpPr>
        <p:spPr>
          <a:xfrm>
            <a:off x="926499" y="2079795"/>
            <a:ext cx="680087" cy="540000"/>
          </a:xfrm>
          <a:prstGeom prst="bentConnector3">
            <a:avLst>
              <a:gd name="adj1" fmla="val 252"/>
            </a:avLst>
          </a:prstGeom>
          <a:ln w="69850" cap="rnd">
            <a:tailEnd type="triangle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 w="260350" prst="coolSlant"/>
            <a:bevelB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20-12\Презентация\Screenshot_5.png">
            <a:extLst>
              <a:ext uri="{FF2B5EF4-FFF2-40B4-BE49-F238E27FC236}">
                <a16:creationId xmlns:a16="http://schemas.microsoft.com/office/drawing/2014/main" id="{744455C0-804F-7DEE-0F62-8A0570EEC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51" r="31878"/>
          <a:stretch/>
        </p:blipFill>
        <p:spPr bwMode="auto">
          <a:xfrm rot="5400000">
            <a:off x="1417436" y="3698450"/>
            <a:ext cx="1747101" cy="4572000"/>
          </a:xfrm>
          <a:prstGeom prst="rect">
            <a:avLst/>
          </a:prstGeom>
          <a:noFill/>
        </p:spPr>
      </p:pic>
      <p:pic>
        <p:nvPicPr>
          <p:cNvPr id="5" name="Picture 2" descr="C:\Users\AShipilova\Desktop\для слайдов\Blue_pattern.jpg">
            <a:extLst>
              <a:ext uri="{FF2B5EF4-FFF2-40B4-BE49-F238E27FC236}">
                <a16:creationId xmlns:a16="http://schemas.microsoft.com/office/drawing/2014/main" id="{AEAF6428-549A-0F0C-D2E6-9EAC47AF6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064" t="7287" r="12525" b="62390"/>
          <a:stretch/>
        </p:blipFill>
        <p:spPr bwMode="auto">
          <a:xfrm>
            <a:off x="0" y="0"/>
            <a:ext cx="91440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0" name="Заголовок 1">
            <a:extLst>
              <a:ext uri="{FF2B5EF4-FFF2-40B4-BE49-F238E27FC236}">
                <a16:creationId xmlns:a16="http://schemas.microsoft.com/office/drawing/2014/main" id="{5B33FBB3-A970-B990-5403-10644011B1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790575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характеристики бюджета</a:t>
            </a:r>
            <a:br>
              <a:rPr lang="ru-RU" altLang="ru-RU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 года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0950F9-33DF-3D8C-30B0-BF7F07950D9E}"/>
              </a:ext>
            </a:extLst>
          </p:cNvPr>
          <p:cNvSpPr/>
          <p:nvPr/>
        </p:nvSpPr>
        <p:spPr>
          <a:xfrm>
            <a:off x="6325343" y="2338820"/>
            <a:ext cx="2160240" cy="6016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3479,1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млн рублей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722F2CE-C25B-3B14-1102-3D5723454FA7}"/>
              </a:ext>
            </a:extLst>
          </p:cNvPr>
          <p:cNvSpPr/>
          <p:nvPr/>
        </p:nvSpPr>
        <p:spPr>
          <a:xfrm>
            <a:off x="450352" y="2357974"/>
            <a:ext cx="2160240" cy="613257"/>
          </a:xfrm>
          <a:prstGeom prst="rect">
            <a:avLst/>
          </a:prstGeom>
          <a:solidFill>
            <a:srgbClr val="4E80B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1156,0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млн рублей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C2766A9-A720-3B6E-6969-A9C89433089B}"/>
              </a:ext>
            </a:extLst>
          </p:cNvPr>
          <p:cNvSpPr/>
          <p:nvPr/>
        </p:nvSpPr>
        <p:spPr>
          <a:xfrm>
            <a:off x="290513" y="1958975"/>
            <a:ext cx="2484437" cy="306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Собственные д</a:t>
            </a:r>
            <a:r>
              <a:rPr lang="ru-RU" sz="1600" b="1" dirty="0">
                <a:solidFill>
                  <a:schemeClr val="tx2"/>
                </a:solidFill>
              </a:rPr>
              <a:t>оходы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BFB8B3-2AC8-D037-4C08-91C44810FE2A}"/>
              </a:ext>
            </a:extLst>
          </p:cNvPr>
          <p:cNvSpPr/>
          <p:nvPr/>
        </p:nvSpPr>
        <p:spPr>
          <a:xfrm>
            <a:off x="3035300" y="1968500"/>
            <a:ext cx="2808288" cy="35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</a:rPr>
              <a:t>Безвозмездные</a:t>
            </a:r>
            <a:r>
              <a:rPr lang="ru-RU" sz="1200" b="1" dirty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chemeClr val="tx2"/>
                </a:solidFill>
              </a:rPr>
              <a:t>поступления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E3CE44-2A97-610B-2BF0-354102429E14}"/>
              </a:ext>
            </a:extLst>
          </p:cNvPr>
          <p:cNvSpPr/>
          <p:nvPr/>
        </p:nvSpPr>
        <p:spPr>
          <a:xfrm>
            <a:off x="3164304" y="2363788"/>
            <a:ext cx="2568155" cy="6132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2323,1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млн рублей</a:t>
            </a:r>
          </a:p>
        </p:txBody>
      </p:sp>
      <p:sp>
        <p:nvSpPr>
          <p:cNvPr id="9" name="Знак ''плюс'' 8">
            <a:extLst>
              <a:ext uri="{FF2B5EF4-FFF2-40B4-BE49-F238E27FC236}">
                <a16:creationId xmlns:a16="http://schemas.microsoft.com/office/drawing/2014/main" id="{609006DE-6F55-04E5-1C87-3E469E964098}"/>
              </a:ext>
            </a:extLst>
          </p:cNvPr>
          <p:cNvSpPr/>
          <p:nvPr/>
        </p:nvSpPr>
        <p:spPr>
          <a:xfrm>
            <a:off x="2774397" y="2499914"/>
            <a:ext cx="288032" cy="252432"/>
          </a:xfrm>
          <a:prstGeom prst="mathPlus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08CCB71-AA33-BB39-9808-D74DA8A772E2}"/>
              </a:ext>
            </a:extLst>
          </p:cNvPr>
          <p:cNvSpPr/>
          <p:nvPr/>
        </p:nvSpPr>
        <p:spPr>
          <a:xfrm>
            <a:off x="395536" y="3646903"/>
            <a:ext cx="8165995" cy="447039"/>
          </a:xfrm>
          <a:prstGeom prst="rect">
            <a:avLst/>
          </a:prstGeom>
          <a:solidFill>
            <a:srgbClr val="101CD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Расходы бюджета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8205BDA-B5B4-8ACC-3D07-955150CF8964}"/>
              </a:ext>
            </a:extLst>
          </p:cNvPr>
          <p:cNvSpPr/>
          <p:nvPr/>
        </p:nvSpPr>
        <p:spPr>
          <a:xfrm>
            <a:off x="6269038" y="1958975"/>
            <a:ext cx="2160587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Всего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0C1CD7F-3D4B-232B-B27D-EFCDDD833301}"/>
              </a:ext>
            </a:extLst>
          </p:cNvPr>
          <p:cNvSpPr/>
          <p:nvPr/>
        </p:nvSpPr>
        <p:spPr>
          <a:xfrm>
            <a:off x="486805" y="4480660"/>
            <a:ext cx="2217737" cy="1260475"/>
          </a:xfrm>
          <a:prstGeom prst="rect">
            <a:avLst/>
          </a:prstGeom>
          <a:solidFill>
            <a:srgbClr val="4E80BB"/>
          </a:solidFill>
          <a:ln>
            <a:solidFill>
              <a:srgbClr val="4E80BB"/>
            </a:solidFill>
          </a:ln>
          <a:effectLst>
            <a:outerShdw blurRad="149987" dist="250190" dir="8460000" algn="ctr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>
              <a:rot lat="0" lon="0" rev="1500000"/>
            </a:lightRig>
          </a:scene3d>
          <a:sp3d extrusionH="635000">
            <a:bevelT w="88900"/>
            <a:bevelB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Всего расходы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бюджета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3479,1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млн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04F81F4-DB83-5F81-2EF5-86D64616310C}"/>
              </a:ext>
            </a:extLst>
          </p:cNvPr>
          <p:cNvSpPr/>
          <p:nvPr/>
        </p:nvSpPr>
        <p:spPr>
          <a:xfrm>
            <a:off x="4994271" y="4489703"/>
            <a:ext cx="2147193" cy="1251431"/>
          </a:xfrm>
          <a:prstGeom prst="rect">
            <a:avLst/>
          </a:prstGeom>
          <a:solidFill>
            <a:srgbClr val="00B050"/>
          </a:solidFill>
          <a:ln w="41275"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Дефицит (профицит)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0 млн рублей </a:t>
            </a:r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AFBDE28-38F1-8BA6-3C10-A183CDE96EF5}"/>
              </a:ext>
            </a:extLst>
          </p:cNvPr>
          <p:cNvSpPr/>
          <p:nvPr/>
        </p:nvSpPr>
        <p:spPr>
          <a:xfrm>
            <a:off x="4550542" y="5936958"/>
            <a:ext cx="3362672" cy="61806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Расходы на содержание имущества, оплата прочих работ и услуг</a:t>
            </a:r>
          </a:p>
        </p:txBody>
      </p:sp>
      <p:sp>
        <p:nvSpPr>
          <p:cNvPr id="29" name="Блок-схема: узел 28">
            <a:extLst>
              <a:ext uri="{FF2B5EF4-FFF2-40B4-BE49-F238E27FC236}">
                <a16:creationId xmlns:a16="http://schemas.microsoft.com/office/drawing/2014/main" id="{AE7DE562-5B30-567D-F623-B81FC2F1B687}"/>
              </a:ext>
            </a:extLst>
          </p:cNvPr>
          <p:cNvSpPr/>
          <p:nvPr/>
        </p:nvSpPr>
        <p:spPr>
          <a:xfrm>
            <a:off x="7479914" y="5110298"/>
            <a:ext cx="1177281" cy="1045773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70 %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BBB3AB8-AEA0-22DC-895B-FE5896F95B59}"/>
              </a:ext>
            </a:extLst>
          </p:cNvPr>
          <p:cNvSpPr/>
          <p:nvPr/>
        </p:nvSpPr>
        <p:spPr>
          <a:xfrm>
            <a:off x="2753543" y="1372250"/>
            <a:ext cx="3780929" cy="46377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Доходы бюджета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339FC2-3603-5394-22FF-76E86FE5DBA9}"/>
              </a:ext>
            </a:extLst>
          </p:cNvPr>
          <p:cNvSpPr/>
          <p:nvPr/>
        </p:nvSpPr>
        <p:spPr>
          <a:xfrm>
            <a:off x="2740546" y="4480660"/>
            <a:ext cx="2217737" cy="1260475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  <a:scene3d>
            <a:camera prst="orthographicFront"/>
            <a:lightRig rig="threePt" dir="t">
              <a:rot lat="0" lon="0" rev="2400000"/>
            </a:lightRig>
          </a:scene3d>
          <a:sp3d extrusionH="635000" prstMaterial="dkEdge">
            <a:bevelT w="88900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Всего доходы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бюджета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3479,1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млн рублей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Стрелка: штриховая вправо 25">
            <a:extLst>
              <a:ext uri="{FF2B5EF4-FFF2-40B4-BE49-F238E27FC236}">
                <a16:creationId xmlns:a16="http://schemas.microsoft.com/office/drawing/2014/main" id="{FAB4153F-0424-CAC5-C6A8-622CFD6637D4}"/>
              </a:ext>
            </a:extLst>
          </p:cNvPr>
          <p:cNvSpPr/>
          <p:nvPr/>
        </p:nvSpPr>
        <p:spPr>
          <a:xfrm>
            <a:off x="4677594" y="4924271"/>
            <a:ext cx="684077" cy="418832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DCC58EA-8F2E-8597-DD26-482A771E8DC5}"/>
              </a:ext>
            </a:extLst>
          </p:cNvPr>
          <p:cNvCxnSpPr>
            <a:cxnSpLocks/>
          </p:cNvCxnSpPr>
          <p:nvPr/>
        </p:nvCxnSpPr>
        <p:spPr>
          <a:xfrm>
            <a:off x="2541108" y="5014119"/>
            <a:ext cx="424870" cy="0"/>
          </a:xfrm>
          <a:prstGeom prst="line">
            <a:avLst/>
          </a:prstGeom>
          <a:ln w="63500">
            <a:solidFill>
              <a:srgbClr val="FF0000"/>
            </a:solidFill>
          </a:ln>
          <a:scene3d>
            <a:camera prst="orthographicFront"/>
            <a:lightRig rig="threePt" dir="t">
              <a:rot lat="0" lon="0" rev="1500000"/>
            </a:lightRig>
          </a:scene3d>
          <a:sp3d>
            <a:bevelT w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3F6C689-C312-0E81-8A9B-F4C93999FB0A}"/>
              </a:ext>
            </a:extLst>
          </p:cNvPr>
          <p:cNvCxnSpPr>
            <a:cxnSpLocks/>
          </p:cNvCxnSpPr>
          <p:nvPr/>
        </p:nvCxnSpPr>
        <p:spPr>
          <a:xfrm>
            <a:off x="2541108" y="5156994"/>
            <a:ext cx="424870" cy="0"/>
          </a:xfrm>
          <a:prstGeom prst="line">
            <a:avLst/>
          </a:prstGeom>
          <a:ln w="63500">
            <a:solidFill>
              <a:srgbClr val="FF0000"/>
            </a:solidFill>
          </a:ln>
          <a:scene3d>
            <a:camera prst="orthographicFront"/>
            <a:lightRig rig="threePt" dir="t">
              <a:rot lat="0" lon="0" rev="1500000"/>
            </a:lightRig>
          </a:scene3d>
          <a:sp3d>
            <a:bevelT w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BB74B41-B361-0CB1-784A-A17198B71129}"/>
              </a:ext>
            </a:extLst>
          </p:cNvPr>
          <p:cNvCxnSpPr>
            <a:cxnSpLocks/>
          </p:cNvCxnSpPr>
          <p:nvPr/>
        </p:nvCxnSpPr>
        <p:spPr>
          <a:xfrm>
            <a:off x="5843588" y="2563812"/>
            <a:ext cx="312588" cy="0"/>
          </a:xfrm>
          <a:prstGeom prst="line">
            <a:avLst/>
          </a:prstGeom>
          <a:ln w="50800">
            <a:solidFill>
              <a:srgbClr val="8037B7"/>
            </a:solidFill>
          </a:ln>
          <a:scene3d>
            <a:camera prst="orthographicFront"/>
            <a:lightRig rig="freezing" dir="t"/>
          </a:scene3d>
          <a:sp3d prstMaterial="dk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925CD9A-DE5C-DD91-56CE-9CA760D5F38F}"/>
              </a:ext>
            </a:extLst>
          </p:cNvPr>
          <p:cNvCxnSpPr>
            <a:cxnSpLocks/>
          </p:cNvCxnSpPr>
          <p:nvPr/>
        </p:nvCxnSpPr>
        <p:spPr>
          <a:xfrm>
            <a:off x="5843588" y="2636837"/>
            <a:ext cx="312588" cy="0"/>
          </a:xfrm>
          <a:prstGeom prst="line">
            <a:avLst/>
          </a:prstGeom>
          <a:ln w="50800">
            <a:solidFill>
              <a:srgbClr val="8037B7"/>
            </a:solidFill>
          </a:ln>
          <a:scene3d>
            <a:camera prst="orthographicFront"/>
            <a:lightRig rig="freezing" dir="t"/>
          </a:scene3d>
          <a:sp3d prstMaterial="dk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035A2E87-B461-4FAB-9509-CED9C50AD3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52413" y="0"/>
            <a:ext cx="8928101" cy="1620838"/>
          </a:xfrm>
        </p:spPr>
        <p:txBody>
          <a:bodyPr/>
          <a:lstStyle/>
          <a:p>
            <a:pPr eaLnBrk="1" hangingPunct="1"/>
            <a:r>
              <a:rPr lang="ru-RU" altLang="ru-RU" sz="3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Контактная  информация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72E6543E-09F1-3DFF-BE71-1A8071D67FA6}"/>
              </a:ext>
            </a:extLst>
          </p:cNvPr>
          <p:cNvSpPr txBox="1">
            <a:spLocks/>
          </p:cNvSpPr>
          <p:nvPr/>
        </p:nvSpPr>
        <p:spPr>
          <a:xfrm>
            <a:off x="2916238" y="6308725"/>
            <a:ext cx="3384550" cy="43338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748" name="TextBox 2">
            <a:extLst>
              <a:ext uri="{FF2B5EF4-FFF2-40B4-BE49-F238E27FC236}">
                <a16:creationId xmlns:a16="http://schemas.microsoft.com/office/drawing/2014/main" id="{D51681A0-FC57-6EB5-2962-B9DE085A0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7200900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Финансовое управление  администрации 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муниципального образования Белореченский  район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Адрес:  352630, Краснодарский  край, г. Белореченск, ул. Ленина, 111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24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Телефоны (факс)  (8 86155) 2-29-35,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Электронная почта:   </a:t>
            </a:r>
            <a:r>
              <a:rPr lang="en-US" altLang="ru-RU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belofin@yandex.ru</a:t>
            </a:r>
            <a:endParaRPr lang="ru-RU" altLang="ru-RU" sz="24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ru-RU" altLang="ru-RU" sz="24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ru-RU" altLang="ru-RU" sz="24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20-12\Презентация\Screenshot_5.png">
            <a:extLst>
              <a:ext uri="{FF2B5EF4-FFF2-40B4-BE49-F238E27FC236}">
                <a16:creationId xmlns:a16="http://schemas.microsoft.com/office/drawing/2014/main" id="{94E8E768-7E29-23E2-9525-4B3D1A65E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51" r="31878"/>
          <a:stretch/>
        </p:blipFill>
        <p:spPr bwMode="auto">
          <a:xfrm rot="5400000">
            <a:off x="1412449" y="3698449"/>
            <a:ext cx="1747101" cy="4572000"/>
          </a:xfrm>
          <a:prstGeom prst="rect">
            <a:avLst/>
          </a:prstGeom>
          <a:noFill/>
        </p:spPr>
      </p:pic>
      <p:pic>
        <p:nvPicPr>
          <p:cNvPr id="5" name="Picture 2" descr="C:\Users\AShipilova\Desktop\для слайдов\Blue_pattern.jpg">
            <a:extLst>
              <a:ext uri="{FF2B5EF4-FFF2-40B4-BE49-F238E27FC236}">
                <a16:creationId xmlns:a16="http://schemas.microsoft.com/office/drawing/2014/main" id="{5CEA9D54-0A58-E3DC-0B47-2BF8ED4A4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064" t="7287" r="12525" b="62390"/>
          <a:stretch/>
        </p:blipFill>
        <p:spPr bwMode="auto">
          <a:xfrm>
            <a:off x="0" y="0"/>
            <a:ext cx="91440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0" name="Заголовок 1">
            <a:extLst>
              <a:ext uri="{FF2B5EF4-FFF2-40B4-BE49-F238E27FC236}">
                <a16:creationId xmlns:a16="http://schemas.microsoft.com/office/drawing/2014/main" id="{69F83FAC-3A15-FE9F-7E2F-633329A3A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07950"/>
            <a:ext cx="8734425" cy="792163"/>
          </a:xfrm>
        </p:spPr>
        <p:txBody>
          <a:bodyPr/>
          <a:lstStyle/>
          <a:p>
            <a:pPr eaLnBrk="1" hangingPunct="1"/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бюджетной и налоговой политики на 2024-2026 годы, как и ранее, остаются: </a:t>
            </a:r>
            <a:endParaRPr lang="ru-RU" altLang="ru-RU" sz="2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6142AC-72BF-3F7B-AEA0-1039BF4D4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3449"/>
            <a:ext cx="8435280" cy="5517232"/>
          </a:xfrm>
        </p:spPr>
        <p:txBody>
          <a:bodyPr rtlCol="0">
            <a:normAutofit/>
          </a:bodyPr>
          <a:lstStyle/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приоритетное обеспечение населения бюджетными услугами;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сохранение и развитие налогового потенциала на территории муниципального образования Белореченский район;</a:t>
            </a:r>
          </a:p>
          <a:p>
            <a:pPr lvl="2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3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условий для развития предпринимательского и инвестиционного климата;</a:t>
            </a:r>
          </a:p>
          <a:p>
            <a:pPr lvl="3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4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уровня доходов местного бюджета, достаточного для гарантированного и качественного выполнения задач и функций местного самоуправления;</a:t>
            </a:r>
          </a:p>
          <a:p>
            <a:pPr lvl="4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lvl="4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сбалансированности местного бюджета;</a:t>
            </a:r>
          </a:p>
          <a:p>
            <a:pPr lvl="5" indent="0" algn="just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5" indent="0" algn="just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результативности использования средств местного бюджета, повышение эффективности деятельности муниципальных учреждений.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02" name="Объект 4">
            <a:extLst>
              <a:ext uri="{FF2B5EF4-FFF2-40B4-BE49-F238E27FC236}">
                <a16:creationId xmlns:a16="http://schemas.microsoft.com/office/drawing/2014/main" id="{3C4F2E9B-923C-7085-BC4B-FC0F287CA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84467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Объект 4">
            <a:extLst>
              <a:ext uri="{FF2B5EF4-FFF2-40B4-BE49-F238E27FC236}">
                <a16:creationId xmlns:a16="http://schemas.microsoft.com/office/drawing/2014/main" id="{7318F9A7-370F-5C97-136A-698C2F320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273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Объект 4">
            <a:extLst>
              <a:ext uri="{FF2B5EF4-FFF2-40B4-BE49-F238E27FC236}">
                <a16:creationId xmlns:a16="http://schemas.microsoft.com/office/drawing/2014/main" id="{1ECA0133-A959-66B0-145B-201BEBE4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24326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Объект 4">
            <a:extLst>
              <a:ext uri="{FF2B5EF4-FFF2-40B4-BE49-F238E27FC236}">
                <a16:creationId xmlns:a16="http://schemas.microsoft.com/office/drawing/2014/main" id="{D131BCC7-7B36-6D1F-394F-46803A228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402907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Объект 4">
            <a:extLst>
              <a:ext uri="{FF2B5EF4-FFF2-40B4-BE49-F238E27FC236}">
                <a16:creationId xmlns:a16="http://schemas.microsoft.com/office/drawing/2014/main" id="{0EDDBBBE-6596-E58A-1821-1A963443D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472281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Объект 4">
            <a:extLst>
              <a:ext uri="{FF2B5EF4-FFF2-40B4-BE49-F238E27FC236}">
                <a16:creationId xmlns:a16="http://schemas.microsoft.com/office/drawing/2014/main" id="{F3FE8855-BAC6-0BB3-4D2F-155BC4F3E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508625"/>
            <a:ext cx="647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: шеврон 2">
            <a:extLst>
              <a:ext uri="{FF2B5EF4-FFF2-40B4-BE49-F238E27FC236}">
                <a16:creationId xmlns:a16="http://schemas.microsoft.com/office/drawing/2014/main" id="{326DA3F2-F85C-2F7F-847B-60607A2547C6}"/>
              </a:ext>
            </a:extLst>
          </p:cNvPr>
          <p:cNvSpPr/>
          <p:nvPr/>
        </p:nvSpPr>
        <p:spPr>
          <a:xfrm rot="5400000">
            <a:off x="4223544" y="1077119"/>
            <a:ext cx="696913" cy="644525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20-12\Презентация\Screenshot_5.png">
            <a:extLst>
              <a:ext uri="{FF2B5EF4-FFF2-40B4-BE49-F238E27FC236}">
                <a16:creationId xmlns:a16="http://schemas.microsoft.com/office/drawing/2014/main" id="{CF1F60B1-99C1-08F1-167D-07C09B809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51" r="31878"/>
          <a:stretch/>
        </p:blipFill>
        <p:spPr bwMode="auto">
          <a:xfrm rot="5400000">
            <a:off x="1412449" y="3698449"/>
            <a:ext cx="1747101" cy="4572000"/>
          </a:xfrm>
          <a:prstGeom prst="rect">
            <a:avLst/>
          </a:prstGeom>
          <a:noFill/>
        </p:spPr>
      </p:pic>
      <p:pic>
        <p:nvPicPr>
          <p:cNvPr id="5" name="Picture 2" descr="C:\Users\AShipilova\Desktop\для слайдов\Blue_pattern.jpg">
            <a:extLst>
              <a:ext uri="{FF2B5EF4-FFF2-40B4-BE49-F238E27FC236}">
                <a16:creationId xmlns:a16="http://schemas.microsoft.com/office/drawing/2014/main" id="{FA5DD78C-951F-E5AC-8488-E8999E6A7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064" t="7287" r="12525" b="62390"/>
          <a:stretch/>
        </p:blipFill>
        <p:spPr bwMode="auto">
          <a:xfrm>
            <a:off x="0" y="0"/>
            <a:ext cx="91440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Заголовок 1">
            <a:extLst>
              <a:ext uri="{FF2B5EF4-FFF2-40B4-BE49-F238E27FC236}">
                <a16:creationId xmlns:a16="http://schemas.microsoft.com/office/drawing/2014/main" id="{35A7E6CB-F0EE-9FBA-8042-2C5FE031D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790575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 формирования бюджета </a:t>
            </a:r>
          </a:p>
        </p:txBody>
      </p:sp>
      <p:graphicFrame>
        <p:nvGraphicFramePr>
          <p:cNvPr id="5125" name="Диаграмма 15">
            <a:extLst>
              <a:ext uri="{FF2B5EF4-FFF2-40B4-BE49-F238E27FC236}">
                <a16:creationId xmlns:a16="http://schemas.microsoft.com/office/drawing/2014/main" id="{6834A779-ABBE-7375-B0BC-E6C4C55DB1F3}"/>
              </a:ext>
            </a:extLst>
          </p:cNvPr>
          <p:cNvGraphicFramePr>
            <a:graphicFrameLocks/>
          </p:cNvGraphicFramePr>
          <p:nvPr/>
        </p:nvGraphicFramePr>
        <p:xfrm>
          <a:off x="-541338" y="1341438"/>
          <a:ext cx="9434513" cy="630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9437426" imgH="6316003" progId="Excel.Chart.8">
                  <p:embed/>
                </p:oleObj>
              </mc:Choice>
              <mc:Fallback>
                <p:oleObj name="Chart" r:id="rId5" imgW="9437426" imgH="6316003" progId="Excel.Chart.8">
                  <p:embed/>
                  <p:pic>
                    <p:nvPicPr>
                      <p:cNvPr id="0" name="Диаграмма 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1338" y="1341438"/>
                        <a:ext cx="9434513" cy="630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трелка: шеврон 1">
            <a:extLst>
              <a:ext uri="{FF2B5EF4-FFF2-40B4-BE49-F238E27FC236}">
                <a16:creationId xmlns:a16="http://schemas.microsoft.com/office/drawing/2014/main" id="{F1C318E4-35BE-24F4-6570-E8FAB90744F6}"/>
              </a:ext>
            </a:extLst>
          </p:cNvPr>
          <p:cNvSpPr/>
          <p:nvPr/>
        </p:nvSpPr>
        <p:spPr>
          <a:xfrm rot="5400000">
            <a:off x="4002881" y="1240632"/>
            <a:ext cx="993775" cy="646112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20-12\Презентация\Screenshot_5.png">
            <a:extLst>
              <a:ext uri="{FF2B5EF4-FFF2-40B4-BE49-F238E27FC236}">
                <a16:creationId xmlns:a16="http://schemas.microsoft.com/office/drawing/2014/main" id="{A3F898EB-CA06-6E29-6CCD-38D3248DA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51" r="31878"/>
          <a:stretch/>
        </p:blipFill>
        <p:spPr bwMode="auto">
          <a:xfrm rot="5400000">
            <a:off x="1412449" y="3698449"/>
            <a:ext cx="1747101" cy="4572000"/>
          </a:xfrm>
          <a:prstGeom prst="rect">
            <a:avLst/>
          </a:prstGeom>
          <a:noFill/>
        </p:spPr>
      </p:pic>
      <p:pic>
        <p:nvPicPr>
          <p:cNvPr id="5" name="Picture 2" descr="C:\Users\AShipilova\Desktop\для слайдов\Blue_pattern.jpg">
            <a:extLst>
              <a:ext uri="{FF2B5EF4-FFF2-40B4-BE49-F238E27FC236}">
                <a16:creationId xmlns:a16="http://schemas.microsoft.com/office/drawing/2014/main" id="{033CF492-EF90-4FC7-802D-F135028E4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064" t="7287" r="12525" b="62390"/>
          <a:stretch/>
        </p:blipFill>
        <p:spPr bwMode="auto">
          <a:xfrm>
            <a:off x="0" y="0"/>
            <a:ext cx="91440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2" name="Заголовок 1">
            <a:extLst>
              <a:ext uri="{FF2B5EF4-FFF2-40B4-BE49-F238E27FC236}">
                <a16:creationId xmlns:a16="http://schemas.microsoft.com/office/drawing/2014/main" id="{F33BD2D0-FABB-2BA8-7BF2-3C38B9F80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790575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Общие характеристики бюджета по доходам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042B5FA-D0F1-8A0C-6822-92186B873E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81163"/>
          <a:ext cx="8229600" cy="4344987"/>
        </p:xfrm>
        <a:graphic>
          <a:graphicData uri="http://schemas.openxmlformats.org/drawingml/2006/table">
            <a:tbl>
              <a:tblPr/>
              <a:tblGrid>
                <a:gridCol w="2530475">
                  <a:extLst>
                    <a:ext uri="{9D8B030D-6E8A-4147-A177-3AD203B41FA5}">
                      <a16:colId xmlns:a16="http://schemas.microsoft.com/office/drawing/2014/main" val="1669347255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1961566249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2849361627"/>
                    </a:ext>
                  </a:extLst>
                </a:gridCol>
                <a:gridCol w="1208087">
                  <a:extLst>
                    <a:ext uri="{9D8B030D-6E8A-4147-A177-3AD203B41FA5}">
                      <a16:colId xmlns:a16="http://schemas.microsoft.com/office/drawing/2014/main" val="1725902357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val="4248099271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464647534"/>
                    </a:ext>
                  </a:extLst>
                </a:gridCol>
              </a:tblGrid>
              <a:tr h="5302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1AD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Первона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чальный 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altLang="ru-RU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1AD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Проект бюджета 2024 год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1AD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Отклонение 2024 к 2023 году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1AD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1A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112042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1A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2026 год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1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021912"/>
                  </a:ext>
                </a:extLst>
              </a:tr>
              <a:tr h="611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Общий объем бюджета по доходам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19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3172,8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3479,1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+306,3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3232,5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2980,8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479876"/>
                  </a:ext>
                </a:extLst>
              </a:tr>
              <a:tr h="209550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920619"/>
                  </a:ext>
                </a:extLst>
              </a:tr>
              <a:tr h="528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Собственные поступления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1C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1004,0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1156,0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+152,0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1213,3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1213,5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733015"/>
                  </a:ext>
                </a:extLst>
              </a:tr>
              <a:tr h="641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Безвозмездные поступления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1C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2168,8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2323,1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+154,3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2019,2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1767,3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404362"/>
                  </a:ext>
                </a:extLst>
              </a:tr>
              <a:tr h="209550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7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494950"/>
                  </a:ext>
                </a:extLst>
              </a:tr>
              <a:tr h="636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дотация на бюджетную обеспеченность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1C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253,1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278,4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+25,3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222,7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210,3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513114"/>
                  </a:ext>
                </a:extLst>
              </a:tr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Субвенции, субсидии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иные МБТ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1C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1915,7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2044,7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+129,0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1796,5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1557,0</a:t>
                      </a:r>
                    </a:p>
                  </a:txBody>
                  <a:tcPr marL="64047" marR="6404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875587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B5AEAE-6C24-93AD-07A2-19C6DE94EA73}"/>
              </a:ext>
            </a:extLst>
          </p:cNvPr>
          <p:cNvSpPr/>
          <p:nvPr/>
        </p:nvSpPr>
        <p:spPr>
          <a:xfrm>
            <a:off x="7667625" y="1484313"/>
            <a:ext cx="1019175" cy="19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млн. руб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: изогнутая вверх 22">
            <a:extLst>
              <a:ext uri="{FF2B5EF4-FFF2-40B4-BE49-F238E27FC236}">
                <a16:creationId xmlns:a16="http://schemas.microsoft.com/office/drawing/2014/main" id="{7718695D-FBE8-FDE2-708D-FEECF44F73E3}"/>
              </a:ext>
            </a:extLst>
          </p:cNvPr>
          <p:cNvSpPr/>
          <p:nvPr/>
        </p:nvSpPr>
        <p:spPr>
          <a:xfrm>
            <a:off x="3294114" y="4506632"/>
            <a:ext cx="1224136" cy="604266"/>
          </a:xfrm>
          <a:prstGeom prst="bentUpArrow">
            <a:avLst>
              <a:gd name="adj1" fmla="val 26513"/>
              <a:gd name="adj2" fmla="val 22730"/>
              <a:gd name="adj3" fmla="val 36381"/>
            </a:avLst>
          </a:prstGeom>
          <a:scene3d>
            <a:camera prst="orthographicFront"/>
            <a:lightRig rig="sunset" dir="t"/>
          </a:scene3d>
          <a:sp3d prstMaterial="clear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 descr="G:\2020-12\Презентация\Screenshot_5.png">
            <a:extLst>
              <a:ext uri="{FF2B5EF4-FFF2-40B4-BE49-F238E27FC236}">
                <a16:creationId xmlns:a16="http://schemas.microsoft.com/office/drawing/2014/main" id="{25FD5406-2812-B240-0449-4450A059C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51" r="31878"/>
          <a:stretch/>
        </p:blipFill>
        <p:spPr bwMode="auto">
          <a:xfrm rot="5400000">
            <a:off x="1412449" y="3698449"/>
            <a:ext cx="1747101" cy="4572000"/>
          </a:xfrm>
          <a:prstGeom prst="rect">
            <a:avLst/>
          </a:prstGeom>
          <a:noFill/>
        </p:spPr>
      </p:pic>
      <p:pic>
        <p:nvPicPr>
          <p:cNvPr id="5" name="Picture 2" descr="C:\Users\AShipilova\Desktop\для слайдов\Blue_pattern.jpg">
            <a:extLst>
              <a:ext uri="{FF2B5EF4-FFF2-40B4-BE49-F238E27FC236}">
                <a16:creationId xmlns:a16="http://schemas.microsoft.com/office/drawing/2014/main" id="{1C9488EC-D25C-C02C-3722-A7BCB5FA0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064" t="7287" r="12525" b="62390"/>
          <a:stretch/>
        </p:blipFill>
        <p:spPr bwMode="auto">
          <a:xfrm>
            <a:off x="0" y="0"/>
            <a:ext cx="91440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7" name="Заголовок 1">
            <a:extLst>
              <a:ext uri="{FF2B5EF4-FFF2-40B4-BE49-F238E27FC236}">
                <a16:creationId xmlns:a16="http://schemas.microsoft.com/office/drawing/2014/main" id="{DE3AA444-8B6B-E329-AAD2-42B6BC5A1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790575"/>
          </a:xfrm>
        </p:spPr>
        <p:txBody>
          <a:bodyPr/>
          <a:lstStyle/>
          <a:p>
            <a:pPr eaLnBrk="1" hangingPunct="1"/>
            <a:r>
              <a:rPr lang="ru-RU" altLang="ru-RU" sz="2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Собственные налоговые </a:t>
            </a:r>
            <a:br>
              <a:rPr lang="ru-RU" altLang="ru-RU" sz="2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неналоговые  доходы</a:t>
            </a:r>
          </a:p>
        </p:txBody>
      </p:sp>
      <p:graphicFrame>
        <p:nvGraphicFramePr>
          <p:cNvPr id="8198" name="Диаграмма 3">
            <a:extLst>
              <a:ext uri="{FF2B5EF4-FFF2-40B4-BE49-F238E27FC236}">
                <a16:creationId xmlns:a16="http://schemas.microsoft.com/office/drawing/2014/main" id="{3BD0D594-2E79-B4F2-8882-5D9784B5336C}"/>
              </a:ext>
            </a:extLst>
          </p:cNvPr>
          <p:cNvGraphicFramePr>
            <a:graphicFrameLocks/>
          </p:cNvGraphicFramePr>
          <p:nvPr/>
        </p:nvGraphicFramePr>
        <p:xfrm>
          <a:off x="-625475" y="3522663"/>
          <a:ext cx="4572000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4578493" imgH="3249450" progId="Excel.Chart.8">
                  <p:embed/>
                </p:oleObj>
              </mc:Choice>
              <mc:Fallback>
                <p:oleObj name="Chart" r:id="rId5" imgW="4578493" imgH="3249450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25475" y="3522663"/>
                        <a:ext cx="4572000" cy="324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Диаграмма 17">
            <a:extLst>
              <a:ext uri="{FF2B5EF4-FFF2-40B4-BE49-F238E27FC236}">
                <a16:creationId xmlns:a16="http://schemas.microsoft.com/office/drawing/2014/main" id="{B753043C-F2DF-92F1-5374-06E8F418A5B2}"/>
              </a:ext>
            </a:extLst>
          </p:cNvPr>
          <p:cNvGraphicFramePr>
            <a:graphicFrameLocks/>
          </p:cNvGraphicFramePr>
          <p:nvPr/>
        </p:nvGraphicFramePr>
        <p:xfrm>
          <a:off x="5026025" y="1125538"/>
          <a:ext cx="46736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7" imgW="4682134" imgH="2853175" progId="Excel.Chart.8">
                  <p:embed/>
                </p:oleObj>
              </mc:Choice>
              <mc:Fallback>
                <p:oleObj name="Chart" r:id="rId7" imgW="4682134" imgH="2853175" progId="Excel.Chart.8">
                  <p:embed/>
                  <p:pic>
                    <p:nvPicPr>
                      <p:cNvPr id="0" name="Диаграмма 1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1125538"/>
                        <a:ext cx="4673600" cy="284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52F17FF-6DA4-3A01-C3C6-3BF771D870DE}"/>
              </a:ext>
            </a:extLst>
          </p:cNvPr>
          <p:cNvSpPr/>
          <p:nvPr/>
        </p:nvSpPr>
        <p:spPr>
          <a:xfrm>
            <a:off x="3906182" y="3786511"/>
            <a:ext cx="1835696" cy="684569"/>
          </a:xfrm>
          <a:prstGeom prst="rect">
            <a:avLst/>
          </a:prstGeom>
          <a:scene3d>
            <a:camera prst="orthographicFront"/>
            <a:lightRig rig="harsh" dir="t"/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+152,0 млн. рублей</a:t>
            </a:r>
          </a:p>
        </p:txBody>
      </p:sp>
      <p:sp>
        <p:nvSpPr>
          <p:cNvPr id="24" name="Стрелка: изогнутая вверх 23">
            <a:extLst>
              <a:ext uri="{FF2B5EF4-FFF2-40B4-BE49-F238E27FC236}">
                <a16:creationId xmlns:a16="http://schemas.microsoft.com/office/drawing/2014/main" id="{EF5D5395-8E5D-88A0-D754-0EAF6A308454}"/>
              </a:ext>
            </a:extLst>
          </p:cNvPr>
          <p:cNvSpPr/>
          <p:nvPr/>
        </p:nvSpPr>
        <p:spPr>
          <a:xfrm>
            <a:off x="5706208" y="3617575"/>
            <a:ext cx="1016987" cy="604266"/>
          </a:xfrm>
          <a:prstGeom prst="bentUpArrow">
            <a:avLst>
              <a:gd name="adj1" fmla="val 26513"/>
              <a:gd name="adj2" fmla="val 22730"/>
              <a:gd name="adj3" fmla="val 36381"/>
            </a:avLst>
          </a:prstGeom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sunset" dir="t"/>
          </a:scene3d>
          <a:sp3d prstMaterial="clear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4" name="TextBox 24">
            <a:extLst>
              <a:ext uri="{FF2B5EF4-FFF2-40B4-BE49-F238E27FC236}">
                <a16:creationId xmlns:a16="http://schemas.microsoft.com/office/drawing/2014/main" id="{F7E90497-6BED-414E-5833-599306E62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450" y="1555750"/>
            <a:ext cx="1835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500">
                <a:latin typeface="Arial Black" panose="020B0A04020102020204" pitchFamily="34" charset="0"/>
              </a:rPr>
              <a:t>2024 год</a:t>
            </a:r>
          </a:p>
        </p:txBody>
      </p:sp>
      <p:sp>
        <p:nvSpPr>
          <p:cNvPr id="26" name="Облачко с текстом: овальное 25">
            <a:extLst>
              <a:ext uri="{FF2B5EF4-FFF2-40B4-BE49-F238E27FC236}">
                <a16:creationId xmlns:a16="http://schemas.microsoft.com/office/drawing/2014/main" id="{CDA0155F-6F32-A01B-4254-DB731ADA98F4}"/>
              </a:ext>
            </a:extLst>
          </p:cNvPr>
          <p:cNvSpPr/>
          <p:nvPr/>
        </p:nvSpPr>
        <p:spPr>
          <a:xfrm rot="7880886">
            <a:off x="7020049" y="5083960"/>
            <a:ext cx="1152066" cy="939954"/>
          </a:xfrm>
          <a:prstGeom prst="wedgeEllipseCallout">
            <a:avLst>
              <a:gd name="adj1" fmla="val -93140"/>
              <a:gd name="adj2" fmla="val 191167"/>
            </a:avLst>
          </a:prstGeom>
          <a:solidFill>
            <a:srgbClr val="0070C0"/>
          </a:solidFill>
          <a:effectLst/>
          <a:scene3d>
            <a:camera prst="orthographicFront"/>
            <a:lightRig rig="morning" dir="t"/>
          </a:scene3d>
          <a:sp3d prstMaterial="metal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230" name="TextBox 26">
            <a:extLst>
              <a:ext uri="{FF2B5EF4-FFF2-40B4-BE49-F238E27FC236}">
                <a16:creationId xmlns:a16="http://schemas.microsoft.com/office/drawing/2014/main" id="{A0E329B3-8BFE-04B5-441D-18EF3DAF47E5}"/>
              </a:ext>
            </a:extLst>
          </p:cNvPr>
          <p:cNvSpPr txBox="1">
            <a:spLocks noChangeArrowheads="1"/>
          </p:cNvSpPr>
          <p:nvPr/>
        </p:nvSpPr>
        <p:spPr bwMode="auto">
          <a:xfrm rot="-2180200">
            <a:off x="7154863" y="5368925"/>
            <a:ext cx="882650" cy="369888"/>
          </a:xfrm>
          <a:prstGeom prst="rect">
            <a:avLst/>
          </a:prstGeom>
          <a:noFill/>
          <a:ln>
            <a:noFill/>
          </a:ln>
          <a:effectLst>
            <a:reflection stA="99000" endPos="65000" dist="50800" dir="5400000" sy="-100000" algn="bl" rotWithShape="0"/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</a:rPr>
              <a:t>+124,0</a:t>
            </a:r>
          </a:p>
        </p:txBody>
      </p:sp>
      <p:sp>
        <p:nvSpPr>
          <p:cNvPr id="29" name="Облачко с текстом: овальное 28">
            <a:extLst>
              <a:ext uri="{FF2B5EF4-FFF2-40B4-BE49-F238E27FC236}">
                <a16:creationId xmlns:a16="http://schemas.microsoft.com/office/drawing/2014/main" id="{FAA45B31-40D8-8D13-F3EB-17D2707ED5E7}"/>
              </a:ext>
            </a:extLst>
          </p:cNvPr>
          <p:cNvSpPr/>
          <p:nvPr/>
        </p:nvSpPr>
        <p:spPr>
          <a:xfrm rot="7244057">
            <a:off x="7974571" y="3940375"/>
            <a:ext cx="965387" cy="887032"/>
          </a:xfrm>
          <a:prstGeom prst="wedgeEllipseCallout">
            <a:avLst>
              <a:gd name="adj1" fmla="val -80649"/>
              <a:gd name="adj2" fmla="val 26674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morning" dir="t"/>
          </a:scene3d>
          <a:sp3d prstMaterial="metal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8" name="TextBox 29">
            <a:extLst>
              <a:ext uri="{FF2B5EF4-FFF2-40B4-BE49-F238E27FC236}">
                <a16:creationId xmlns:a16="http://schemas.microsoft.com/office/drawing/2014/main" id="{A78808F6-0FEA-2A59-B739-7C85BF111BB0}"/>
              </a:ext>
            </a:extLst>
          </p:cNvPr>
          <p:cNvSpPr txBox="1">
            <a:spLocks noChangeArrowheads="1"/>
          </p:cNvSpPr>
          <p:nvPr/>
        </p:nvSpPr>
        <p:spPr bwMode="auto">
          <a:xfrm rot="-2180200">
            <a:off x="7945438" y="4159250"/>
            <a:ext cx="882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+28,0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20-12\Презентация\Screenshot_5.png">
            <a:extLst>
              <a:ext uri="{FF2B5EF4-FFF2-40B4-BE49-F238E27FC236}">
                <a16:creationId xmlns:a16="http://schemas.microsoft.com/office/drawing/2014/main" id="{766D5D51-EEEB-944E-C186-7D7161545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51" r="31878"/>
          <a:stretch/>
        </p:blipFill>
        <p:spPr bwMode="auto">
          <a:xfrm rot="5400000">
            <a:off x="1412449" y="3698449"/>
            <a:ext cx="1747101" cy="4572000"/>
          </a:xfrm>
          <a:prstGeom prst="rect">
            <a:avLst/>
          </a:prstGeom>
          <a:noFill/>
        </p:spPr>
      </p:pic>
      <p:pic>
        <p:nvPicPr>
          <p:cNvPr id="5" name="Picture 2" descr="C:\Users\AShipilova\Desktop\для слайдов\Blue_pattern.jpg">
            <a:extLst>
              <a:ext uri="{FF2B5EF4-FFF2-40B4-BE49-F238E27FC236}">
                <a16:creationId xmlns:a16="http://schemas.microsoft.com/office/drawing/2014/main" id="{733EF7EC-A452-8445-25F5-61A2924E1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064" t="7287" r="12525" b="62390"/>
          <a:stretch/>
        </p:blipFill>
        <p:spPr bwMode="auto">
          <a:xfrm>
            <a:off x="0" y="0"/>
            <a:ext cx="91440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Заголовок 1">
            <a:extLst>
              <a:ext uri="{FF2B5EF4-FFF2-40B4-BE49-F238E27FC236}">
                <a16:creationId xmlns:a16="http://schemas.microsoft.com/office/drawing/2014/main" id="{F47A8C8B-C6C9-873E-DB3E-928FC96CB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790575"/>
          </a:xfrm>
        </p:spPr>
        <p:txBody>
          <a:bodyPr/>
          <a:lstStyle/>
          <a:p>
            <a:pPr eaLnBrk="1" hangingPunct="1"/>
            <a:r>
              <a:rPr lang="ru-RU" altLang="ru-RU" sz="2500" b="1">
                <a:solidFill>
                  <a:schemeClr val="bg1"/>
                </a:solidFill>
              </a:rPr>
              <a:t>Налоговые доходы</a:t>
            </a:r>
            <a:br>
              <a:rPr lang="ru-RU" altLang="ru-RU" sz="2500" b="1">
                <a:solidFill>
                  <a:schemeClr val="bg1"/>
                </a:solidFill>
              </a:rPr>
            </a:br>
            <a:r>
              <a:rPr lang="ru-RU" altLang="ru-RU" sz="2500" b="1">
                <a:solidFill>
                  <a:schemeClr val="bg1"/>
                </a:solidFill>
              </a:rPr>
              <a:t>2024 год</a:t>
            </a:r>
            <a:endParaRPr lang="ru-RU" altLang="ru-RU" sz="25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245" name="Объект 5">
            <a:extLst>
              <a:ext uri="{FF2B5EF4-FFF2-40B4-BE49-F238E27FC236}">
                <a16:creationId xmlns:a16="http://schemas.microsoft.com/office/drawing/2014/main" id="{D35C4F50-C996-EB1F-2432-BCD005CB3C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6400" y="1290638"/>
          <a:ext cx="8331200" cy="561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8340051" imgH="5627096" progId="Excel.Chart.8">
                  <p:embed/>
                </p:oleObj>
              </mc:Choice>
              <mc:Fallback>
                <p:oleObj name="Chart" r:id="rId4" imgW="8340051" imgH="5627096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290638"/>
                        <a:ext cx="8331200" cy="561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20-12\Презентация\Screenshot_5.png">
            <a:extLst>
              <a:ext uri="{FF2B5EF4-FFF2-40B4-BE49-F238E27FC236}">
                <a16:creationId xmlns:a16="http://schemas.microsoft.com/office/drawing/2014/main" id="{B458E4F6-0501-F03C-2D93-26DE508A8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51" r="31878"/>
          <a:stretch/>
        </p:blipFill>
        <p:spPr bwMode="auto">
          <a:xfrm rot="5400000">
            <a:off x="1178169" y="3647859"/>
            <a:ext cx="1747101" cy="4572000"/>
          </a:xfrm>
          <a:prstGeom prst="rect">
            <a:avLst/>
          </a:prstGeom>
          <a:noFill/>
        </p:spPr>
      </p:pic>
      <p:pic>
        <p:nvPicPr>
          <p:cNvPr id="5" name="Picture 2" descr="C:\Users\AShipilova\Desktop\для слайдов\Blue_pattern.jpg">
            <a:extLst>
              <a:ext uri="{FF2B5EF4-FFF2-40B4-BE49-F238E27FC236}">
                <a16:creationId xmlns:a16="http://schemas.microsoft.com/office/drawing/2014/main" id="{A0A3BD8B-8B7D-86A7-715A-1A15C42A5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064" t="7287" r="12525" b="62390"/>
          <a:stretch/>
        </p:blipFill>
        <p:spPr bwMode="auto">
          <a:xfrm>
            <a:off x="0" y="0"/>
            <a:ext cx="91440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8" name="Заголовок 1">
            <a:extLst>
              <a:ext uri="{FF2B5EF4-FFF2-40B4-BE49-F238E27FC236}">
                <a16:creationId xmlns:a16="http://schemas.microsoft.com/office/drawing/2014/main" id="{9C31F353-4587-8DF5-779E-E5C3FA6BD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790575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chemeClr val="bg1"/>
                </a:solidFill>
              </a:rPr>
              <a:t>Неналоговые доходы</a:t>
            </a:r>
            <a:br>
              <a:rPr lang="ru-RU" altLang="ru-RU" sz="2800">
                <a:solidFill>
                  <a:schemeClr val="bg1"/>
                </a:solidFill>
              </a:rPr>
            </a:br>
            <a:r>
              <a:rPr lang="ru-RU" altLang="ru-RU" sz="2400" b="1">
                <a:solidFill>
                  <a:schemeClr val="bg1"/>
                </a:solidFill>
              </a:rPr>
              <a:t>2024 год</a:t>
            </a:r>
            <a:endParaRPr lang="ru-RU" altLang="ru-RU" sz="2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269" name="Объект 5">
            <a:extLst>
              <a:ext uri="{FF2B5EF4-FFF2-40B4-BE49-F238E27FC236}">
                <a16:creationId xmlns:a16="http://schemas.microsoft.com/office/drawing/2014/main" id="{6EC799C8-9B47-CCFD-E6BA-0F3CDD938E75}"/>
              </a:ext>
            </a:extLst>
          </p:cNvPr>
          <p:cNvGraphicFramePr>
            <a:graphicFrameLocks/>
          </p:cNvGraphicFramePr>
          <p:nvPr/>
        </p:nvGraphicFramePr>
        <p:xfrm>
          <a:off x="198438" y="1016000"/>
          <a:ext cx="8537575" cy="575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8547333" imgH="5761219" progId="Excel.Chart.8">
                  <p:embed/>
                </p:oleObj>
              </mc:Choice>
              <mc:Fallback>
                <p:oleObj name="Chart" r:id="rId5" imgW="8547333" imgH="5761219" progId="Excel.Chart.8">
                  <p:embed/>
                  <p:pic>
                    <p:nvPicPr>
                      <p:cNvPr id="0" name="Объект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016000"/>
                        <a:ext cx="8537575" cy="575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20-12\Презентация\Screenshot_5.png">
            <a:extLst>
              <a:ext uri="{FF2B5EF4-FFF2-40B4-BE49-F238E27FC236}">
                <a16:creationId xmlns:a16="http://schemas.microsoft.com/office/drawing/2014/main" id="{1A2BB4AE-2B72-CD87-C28E-1EB40629B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51" r="31878"/>
          <a:stretch/>
        </p:blipFill>
        <p:spPr bwMode="auto">
          <a:xfrm rot="5400000">
            <a:off x="1412449" y="3698449"/>
            <a:ext cx="1747101" cy="4572000"/>
          </a:xfrm>
          <a:prstGeom prst="rect">
            <a:avLst/>
          </a:prstGeom>
          <a:noFill/>
        </p:spPr>
      </p:pic>
      <p:pic>
        <p:nvPicPr>
          <p:cNvPr id="5" name="Picture 2" descr="C:\Users\AShipilova\Desktop\для слайдов\Blue_pattern.jpg">
            <a:extLst>
              <a:ext uri="{FF2B5EF4-FFF2-40B4-BE49-F238E27FC236}">
                <a16:creationId xmlns:a16="http://schemas.microsoft.com/office/drawing/2014/main" id="{3285EC4D-68C2-59F2-9599-3A0156043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064" t="7287" r="12525" b="62390"/>
          <a:stretch/>
        </p:blipFill>
        <p:spPr bwMode="auto">
          <a:xfrm>
            <a:off x="0" y="0"/>
            <a:ext cx="91440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Заголовок 1">
            <a:extLst>
              <a:ext uri="{FF2B5EF4-FFF2-40B4-BE49-F238E27FC236}">
                <a16:creationId xmlns:a16="http://schemas.microsoft.com/office/drawing/2014/main" id="{808A8531-BBD5-4081-84D4-2B0BC938B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790575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Безвозмездные поступления из краевого бюджета</a:t>
            </a:r>
          </a:p>
        </p:txBody>
      </p:sp>
      <p:graphicFrame>
        <p:nvGraphicFramePr>
          <p:cNvPr id="13317" name="Диаграмма 15">
            <a:extLst>
              <a:ext uri="{FF2B5EF4-FFF2-40B4-BE49-F238E27FC236}">
                <a16:creationId xmlns:a16="http://schemas.microsoft.com/office/drawing/2014/main" id="{449D48E8-186C-6E21-44E4-2597842F3E8A}"/>
              </a:ext>
            </a:extLst>
          </p:cNvPr>
          <p:cNvGraphicFramePr>
            <a:graphicFrameLocks/>
          </p:cNvGraphicFramePr>
          <p:nvPr/>
        </p:nvGraphicFramePr>
        <p:xfrm>
          <a:off x="528638" y="1857375"/>
          <a:ext cx="8239125" cy="392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8248603" imgH="3932261" progId="Excel.Chart.8">
                  <p:embed/>
                </p:oleObj>
              </mc:Choice>
              <mc:Fallback>
                <p:oleObj name="Chart" r:id="rId5" imgW="8248603" imgH="3932261" progId="Excel.Chart.8">
                  <p:embed/>
                  <p:pic>
                    <p:nvPicPr>
                      <p:cNvPr id="0" name="Диаграмма 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857375"/>
                        <a:ext cx="8239125" cy="392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58560B12-378A-CEF6-701C-75FE6012CFC5}"/>
              </a:ext>
            </a:extLst>
          </p:cNvPr>
          <p:cNvGraphicFramePr/>
          <p:nvPr/>
        </p:nvGraphicFramePr>
        <p:xfrm>
          <a:off x="608089" y="1988840"/>
          <a:ext cx="813690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B52317F-B25C-FDF6-E025-3AE145C6D37F}"/>
              </a:ext>
            </a:extLst>
          </p:cNvPr>
          <p:cNvSpPr/>
          <p:nvPr/>
        </p:nvSpPr>
        <p:spPr>
          <a:xfrm>
            <a:off x="827088" y="1557338"/>
            <a:ext cx="3529012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2540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Первоначальный бюджет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2540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год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2E16940-F519-53DA-8742-2A952AC2C496}"/>
              </a:ext>
            </a:extLst>
          </p:cNvPr>
          <p:cNvSpPr/>
          <p:nvPr/>
        </p:nvSpPr>
        <p:spPr>
          <a:xfrm>
            <a:off x="5035550" y="1557338"/>
            <a:ext cx="3500438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2540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Первоначальный бюджет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2540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 год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4ED34F5-1589-5D31-D73E-94D7BD4E9D4D}"/>
              </a:ext>
            </a:extLst>
          </p:cNvPr>
          <p:cNvSpPr/>
          <p:nvPr/>
        </p:nvSpPr>
        <p:spPr>
          <a:xfrm>
            <a:off x="2771775" y="5589588"/>
            <a:ext cx="424815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altLang="ru-RU" sz="1100" b="1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00" b="1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Плановый период: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 год – 2019,2 млн рублей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1025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2026 год – 1767,3 млн рублей</a:t>
            </a:r>
            <a:endParaRPr lang="ru-RU" altLang="ru-RU" sz="1800" b="1">
              <a:solidFill>
                <a:srgbClr val="1025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2020-12\Презентация\Screenshot_5.png">
            <a:extLst>
              <a:ext uri="{FF2B5EF4-FFF2-40B4-BE49-F238E27FC236}">
                <a16:creationId xmlns:a16="http://schemas.microsoft.com/office/drawing/2014/main" id="{1276ED73-3B1F-0BFA-D113-BD9BEC871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651" r="31878"/>
          <a:stretch/>
        </p:blipFill>
        <p:spPr bwMode="auto">
          <a:xfrm rot="5400000">
            <a:off x="1412449" y="3698449"/>
            <a:ext cx="1747101" cy="4572000"/>
          </a:xfrm>
          <a:prstGeom prst="rect">
            <a:avLst/>
          </a:prstGeom>
          <a:noFill/>
        </p:spPr>
      </p:pic>
      <p:pic>
        <p:nvPicPr>
          <p:cNvPr id="5" name="Picture 2" descr="C:\Users\AShipilova\Desktop\для слайдов\Blue_pattern.jpg">
            <a:extLst>
              <a:ext uri="{FF2B5EF4-FFF2-40B4-BE49-F238E27FC236}">
                <a16:creationId xmlns:a16="http://schemas.microsoft.com/office/drawing/2014/main" id="{F6A67FC9-A895-9FE8-7D4F-FD7B79CC7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064" t="7287" r="12525" b="62390"/>
          <a:stretch/>
        </p:blipFill>
        <p:spPr bwMode="auto">
          <a:xfrm>
            <a:off x="0" y="0"/>
            <a:ext cx="91440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4" name="Заголовок 1">
            <a:extLst>
              <a:ext uri="{FF2B5EF4-FFF2-40B4-BE49-F238E27FC236}">
                <a16:creationId xmlns:a16="http://schemas.microsoft.com/office/drawing/2014/main" id="{A424F67A-1A12-30A4-EF54-840998A82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790575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объема и структуры расходов</a:t>
            </a:r>
          </a:p>
        </p:txBody>
      </p:sp>
      <p:graphicFrame>
        <p:nvGraphicFramePr>
          <p:cNvPr id="15365" name="Диаграмма 15">
            <a:extLst>
              <a:ext uri="{FF2B5EF4-FFF2-40B4-BE49-F238E27FC236}">
                <a16:creationId xmlns:a16="http://schemas.microsoft.com/office/drawing/2014/main" id="{E93B2847-F583-D3C7-CEBF-F4F26AFC21F3}"/>
              </a:ext>
            </a:extLst>
          </p:cNvPr>
          <p:cNvGraphicFramePr>
            <a:graphicFrameLocks/>
          </p:cNvGraphicFramePr>
          <p:nvPr/>
        </p:nvGraphicFramePr>
        <p:xfrm>
          <a:off x="-158750" y="877888"/>
          <a:ext cx="9066213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9077731" imgH="5895343" progId="Excel.Chart.8">
                  <p:embed/>
                </p:oleObj>
              </mc:Choice>
              <mc:Fallback>
                <p:oleObj name="Chart" r:id="rId5" imgW="9077731" imgH="5895343" progId="Excel.Chart.8">
                  <p:embed/>
                  <p:pic>
                    <p:nvPicPr>
                      <p:cNvPr id="0" name="Диаграмма 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50" y="877888"/>
                        <a:ext cx="9066213" cy="58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8933</TotalTime>
  <Words>689</Words>
  <Application>Microsoft Office PowerPoint</Application>
  <PresentationFormat>Экран (4:3)</PresentationFormat>
  <Paragraphs>186</Paragraphs>
  <Slides>18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Calibri</vt:lpstr>
      <vt:lpstr>Arial</vt:lpstr>
      <vt:lpstr>Verdana</vt:lpstr>
      <vt:lpstr>Times New Roman</vt:lpstr>
      <vt:lpstr>Arial Black</vt:lpstr>
      <vt:lpstr>Wingdings</vt:lpstr>
      <vt:lpstr>Тема Office</vt:lpstr>
      <vt:lpstr>Диаграмма Microsoft Excel</vt:lpstr>
      <vt:lpstr>БЮДЖЕТ  ДЛЯ  ГРАЖДАН</vt:lpstr>
      <vt:lpstr>Основными целями бюджетной и налоговой политики на 2024-2026 годы, как и ранее, остаются: </vt:lpstr>
      <vt:lpstr>Особенности формирования бюджета </vt:lpstr>
      <vt:lpstr>Общие характеристики бюджета по доходам</vt:lpstr>
      <vt:lpstr>Собственные налоговые   и неналоговые  доходы</vt:lpstr>
      <vt:lpstr>Налоговые доходы 2024 год</vt:lpstr>
      <vt:lpstr>Неналоговые доходы 2024 год</vt:lpstr>
      <vt:lpstr>Безвозмездные поступления из краевого бюджета</vt:lpstr>
      <vt:lpstr>Формирование объема и структуры расходов</vt:lpstr>
      <vt:lpstr>РАСХОДНАЯ ЧАСТЬ БЮДЖЕТА СОСТАВЛЯЕТ:</vt:lpstr>
      <vt:lpstr>Структура бюджета МО БР в разрезе главных распорядителей бюджетных средств                               на  2024 год                          млн. рублей</vt:lpstr>
      <vt:lpstr>В РАСХОДНОЙ ЧАСТИ БЮДЖЕТА ПРЕДУСМОТРЕНО:</vt:lpstr>
      <vt:lpstr>Расходы за счет собственных средств в сравнении с потребностью  на 2024 год </vt:lpstr>
      <vt:lpstr>Расходные обязательства, введение, установление и исполнение которых осуществляется органами местного самоуправления муниципального района</vt:lpstr>
      <vt:lpstr>Выделение средств из краевого бюджета на расходные обязательства  по субсидиям и  переданным  полномочиям </vt:lpstr>
      <vt:lpstr>Межбюджетные трансферты дотации бюджетам поселений</vt:lpstr>
      <vt:lpstr>Основные характеристики бюджета 2024 года</vt:lpstr>
      <vt:lpstr>Контактная 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Сессия Совета муниципального образования Белореченский район</dc:title>
  <dc:creator>1</dc:creator>
  <cp:lastModifiedBy>tanya</cp:lastModifiedBy>
  <cp:revision>169</cp:revision>
  <cp:lastPrinted>2022-12-14T06:25:44Z</cp:lastPrinted>
  <dcterms:created xsi:type="dcterms:W3CDTF">2020-12-02T17:21:00Z</dcterms:created>
  <dcterms:modified xsi:type="dcterms:W3CDTF">2024-06-28T09:53:23Z</dcterms:modified>
</cp:coreProperties>
</file>