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7" r:id="rId5"/>
    <p:sldId id="275" r:id="rId6"/>
    <p:sldId id="276" r:id="rId7"/>
    <p:sldId id="259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D0E9"/>
    <a:srgbClr val="D3EAFC"/>
    <a:srgbClr val="F1FDFD"/>
    <a:srgbClr val="EAC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4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Belfin\&#1086;&#1073;&#1097;&#1072;&#1103;%20&#1087;&#1072;&#1087;&#1082;&#1072;\&#1044;&#1051;&#1071;%20&#1042;&#1057;&#1045;&#1061;%20&#1055;&#1054;&#1051;&#1068;&#1047;&#1054;&#1042;&#1040;&#1058;&#1045;&#1051;&#1045;&#1049;%20!!!\2019\&#1076;&#1086;&#1082;&#1083;&#1072;&#1076;%20&#1080;%20&#1089;&#1083;&#1072;&#1081;&#1076;&#1099;%202020\&#1044;&#1083;&#1103;%20&#1073;&#1102;&#1076;&#1078;&#1077;&#1090;&#1072;%20&#1076;&#1083;&#1103;%20&#1075;&#1088;&#1072;&#1078;&#1076;&#1072;&#1085;%202020%20&#1075;&#1086;&#1076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100"/>
      <c:depthPercent val="14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181334431577122E-3"/>
          <c:y val="3.3457920209623423E-3"/>
          <c:w val="0.52741650262467188"/>
          <c:h val="0.82294466587633086"/>
        </c:manualLayout>
      </c:layout>
      <c:pie3DChart>
        <c:varyColors val="1"/>
        <c:ser>
          <c:idx val="0"/>
          <c:order val="0"/>
          <c:spPr>
            <a:ln w="0"/>
            <a:scene3d>
              <a:camera prst="orthographicFront"/>
              <a:lightRig rig="threePt" dir="t"/>
            </a:scene3d>
            <a:sp3d prstMaterial="metal">
              <a:bevelT w="101600" prst="riblet"/>
              <a:contourClr>
                <a:srgbClr val="000000"/>
              </a:contourClr>
            </a:sp3d>
          </c:spPr>
          <c:explosion val="13"/>
          <c:dPt>
            <c:idx val="0"/>
            <c:bubble3D val="0"/>
            <c:spPr>
              <a:solidFill>
                <a:schemeClr val="accent1"/>
              </a:solidFill>
              <a:ln w="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101600" prst="ribl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E2D-4585-9FF5-1F5AEC38F1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101600" prst="ribl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E2D-4585-9FF5-1F5AEC38F1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101600" prst="ribl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E2D-4585-9FF5-1F5AEC38F13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101600" prst="ribl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E2D-4585-9FF5-1F5AEC38F13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101600" prst="ribl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E2D-4585-9FF5-1F5AEC38F13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101600" prst="ribl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E2D-4585-9FF5-1F5AEC38F13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101600" prst="ribl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E2D-4585-9FF5-1F5AEC38F13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101600" prst="ribl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E2D-4585-9FF5-1F5AEC38F13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etal">
                <a:bevelT w="101600" prst="ribl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AE2D-4585-9FF5-1F5AEC38F138}"/>
              </c:ext>
            </c:extLst>
          </c:dPt>
          <c:dLbls>
            <c:dLbl>
              <c:idx val="0"/>
              <c:layout>
                <c:manualLayout>
                  <c:x val="4.4965369366189112E-2"/>
                  <c:y val="0.1501363152206335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11581569115815"/>
                      <c:h val="6.148484379317199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E2D-4585-9FF5-1F5AEC38F138}"/>
                </c:ext>
              </c:extLst>
            </c:dLbl>
            <c:dLbl>
              <c:idx val="1"/>
              <c:layout>
                <c:manualLayout>
                  <c:x val="5.2691924798133425E-3"/>
                  <c:y val="-1.8923856417462737E-2"/>
                </c:manualLayout>
              </c:layout>
              <c:tx>
                <c:rich>
                  <a:bodyPr/>
                  <a:lstStyle/>
                  <a:p>
                    <a:fld id="{25E2EC37-4D4A-4DE7-B44F-124DE590D95B}" type="VALUE">
                      <a:rPr lang="en-US" sz="1200" b="1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E2D-4585-9FF5-1F5AEC38F138}"/>
                </c:ext>
              </c:extLst>
            </c:dLbl>
            <c:dLbl>
              <c:idx val="2"/>
              <c:layout>
                <c:manualLayout>
                  <c:x val="3.2871853454430826E-2"/>
                  <c:y val="-6.4732153542888096E-2"/>
                </c:manualLayout>
              </c:layout>
              <c:tx>
                <c:rich>
                  <a:bodyPr/>
                  <a:lstStyle/>
                  <a:p>
                    <a:fld id="{85CDEF21-8759-4A32-9F5C-930FE918945E}" type="VALUE">
                      <a:rPr lang="en-US" sz="1200" b="1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E2D-4585-9FF5-1F5AEC38F138}"/>
                </c:ext>
              </c:extLst>
            </c:dLbl>
            <c:dLbl>
              <c:idx val="3"/>
              <c:layout>
                <c:manualLayout>
                  <c:x val="3.7739840427791986E-2"/>
                  <c:y val="-5.0822577072176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E2D-4585-9FF5-1F5AEC38F138}"/>
                </c:ext>
              </c:extLst>
            </c:dLbl>
            <c:dLbl>
              <c:idx val="4"/>
              <c:layout>
                <c:manualLayout>
                  <c:x val="3.5437581510281202E-2"/>
                  <c:y val="-2.6816826736675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E2D-4585-9FF5-1F5AEC38F138}"/>
                </c:ext>
              </c:extLst>
            </c:dLbl>
            <c:dLbl>
              <c:idx val="5"/>
              <c:layout>
                <c:manualLayout>
                  <c:x val="3.9202792677067298E-2"/>
                  <c:y val="-4.4683780920116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E2D-4585-9FF5-1F5AEC38F138}"/>
                </c:ext>
              </c:extLst>
            </c:dLbl>
            <c:dLbl>
              <c:idx val="6"/>
              <c:layout>
                <c:manualLayout>
                  <c:x val="4.0442500727259655E-2"/>
                  <c:y val="-2.006636808295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E2D-4585-9FF5-1F5AEC38F138}"/>
                </c:ext>
              </c:extLst>
            </c:dLbl>
            <c:dLbl>
              <c:idx val="7"/>
              <c:layout>
                <c:manualLayout>
                  <c:x val="4.043504835868119E-2"/>
                  <c:y val="8.41739267819677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E2D-4585-9FF5-1F5AEC38F138}"/>
                </c:ext>
              </c:extLst>
            </c:dLbl>
            <c:dLbl>
              <c:idx val="8"/>
              <c:layout>
                <c:manualLayout>
                  <c:x val="3.2937441568483682E-2"/>
                  <c:y val="3.9750630347179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E2D-4585-9FF5-1F5AEC38F1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Лист1!$A$1:$A$9</c:f>
              <c:strCache>
                <c:ptCount val="9"/>
                <c:pt idx="0">
                  <c:v>налог на доходы физических лиц</c:v>
                </c:pt>
                <c:pt idx="1">
                  <c:v>налог, взимаемый в связи с применением УСН</c:v>
                </c:pt>
                <c:pt idx="2">
                  <c:v>государственная пошлина</c:v>
                </c:pt>
                <c:pt idx="3">
                  <c:v>налог  на вмененный доход</c:v>
                </c:pt>
                <c:pt idx="4">
                  <c:v>налог  на имущество организаций</c:v>
                </c:pt>
                <c:pt idx="5">
                  <c:v>единый сельскохозяйственный налог</c:v>
                </c:pt>
                <c:pt idx="6">
                  <c:v>налог на прибыль организаций</c:v>
                </c:pt>
                <c:pt idx="7">
                  <c:v>акцизы по подакцизным товарам (продукции)</c:v>
                </c:pt>
                <c:pt idx="8">
                  <c:v>налог, взимаемый в связи с применением ПСН</c:v>
                </c:pt>
              </c:strCache>
            </c:strRef>
          </c:cat>
          <c:val>
            <c:numRef>
              <c:f>Лист1!$B$1:$B$9</c:f>
              <c:numCache>
                <c:formatCode>#,##0.00</c:formatCode>
                <c:ptCount val="9"/>
                <c:pt idx="0">
                  <c:v>466052</c:v>
                </c:pt>
                <c:pt idx="1">
                  <c:v>61250</c:v>
                </c:pt>
                <c:pt idx="2">
                  <c:v>13763.9</c:v>
                </c:pt>
                <c:pt idx="3">
                  <c:v>9000</c:v>
                </c:pt>
                <c:pt idx="4">
                  <c:v>8250</c:v>
                </c:pt>
                <c:pt idx="5">
                  <c:v>6600</c:v>
                </c:pt>
                <c:pt idx="6">
                  <c:v>6500</c:v>
                </c:pt>
                <c:pt idx="7">
                  <c:v>5980.9</c:v>
                </c:pt>
                <c:pt idx="8">
                  <c:v>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E2D-4585-9FF5-1F5AEC38F1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418175934732937"/>
          <c:y val="4.8209364081530905E-2"/>
          <c:w val="0.32585560055304419"/>
          <c:h val="0.766343620181248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5"/>
      <c:rotY val="90"/>
      <c:depthPercent val="100"/>
      <c:rAngAx val="0"/>
      <c:perspective val="2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122726281198764"/>
          <c:y val="0.11358841808123528"/>
          <c:w val="0.51858816575541999"/>
          <c:h val="0.84561013876850777"/>
        </c:manualLayout>
      </c:layout>
      <c:pie3DChart>
        <c:varyColors val="1"/>
        <c:ser>
          <c:idx val="0"/>
          <c:order val="0"/>
          <c:explosion val="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945-4E1F-AE1D-6BF4536C39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945-4E1F-AE1D-6BF4536C39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2945-4E1F-AE1D-6BF4536C39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2945-4E1F-AE1D-6BF4536C39C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2945-4E1F-AE1D-6BF4536C39C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2945-4E1F-AE1D-6BF4536C39CC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2945-4E1F-AE1D-6BF4536C39CC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Образование</c:v>
                </c:pt>
                <c:pt idx="1">
                  <c:v>Общегосударственные вопросы</c:v>
                </c:pt>
                <c:pt idx="2">
                  <c:v>Социальная политика</c:v>
                </c:pt>
                <c:pt idx="3">
                  <c:v>Прочие расходы</c:v>
                </c:pt>
                <c:pt idx="4">
                  <c:v>Физическая культура и спорт </c:v>
                </c:pt>
                <c:pt idx="5">
                  <c:v>Культура и кинематография</c:v>
                </c:pt>
                <c:pt idx="6">
                  <c:v>Здравоохранение</c:v>
                </c:pt>
              </c:strCache>
            </c:strRef>
          </c:cat>
          <c:val>
            <c:numRef>
              <c:f>Лист1!$B$2:$B$8</c:f>
              <c:numCache>
                <c:formatCode>#,##0.0_ ;[Red]\-#,##0.0\ </c:formatCode>
                <c:ptCount val="7"/>
                <c:pt idx="0">
                  <c:v>1493.8</c:v>
                </c:pt>
                <c:pt idx="1">
                  <c:v>160.30000000000001</c:v>
                </c:pt>
                <c:pt idx="2">
                  <c:v>139.6</c:v>
                </c:pt>
                <c:pt idx="3">
                  <c:v>145</c:v>
                </c:pt>
                <c:pt idx="4">
                  <c:v>82.1</c:v>
                </c:pt>
                <c:pt idx="5">
                  <c:v>63.8</c:v>
                </c:pt>
                <c:pt idx="6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945-4E1F-AE1D-6BF4536C39C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10428321124739"/>
          <c:y val="0.16608275624992974"/>
          <c:w val="0.24823330729771378"/>
          <c:h val="0.7755941279884820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rgbClr val="A4D0E9">
            <a:alpha val="0"/>
          </a:srgbClr>
        </a:gs>
        <a:gs pos="100000">
          <a:schemeClr val="accent1">
            <a:lumMod val="45000"/>
            <a:lumOff val="55000"/>
          </a:schemeClr>
        </a:gs>
        <a:gs pos="10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  <a:ln w="9525" cap="flat" cmpd="sng" algn="ctr">
      <a:noFill/>
      <a:round/>
    </a:ln>
    <a:effectLst/>
    <a:scene3d>
      <a:camera prst="orthographicFront"/>
      <a:lightRig rig="threePt" dir="t"/>
    </a:scene3d>
    <a:sp3d prstMaterial="softEdge">
      <a:bevelB/>
    </a:sp3d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125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'Слайд № 4'!$B$6:$B$16</c:f>
              <c:strCache>
                <c:ptCount val="11"/>
                <c:pt idx="0">
                  <c:v>Управление образованием администрации МО БР</c:v>
                </c:pt>
                <c:pt idx="1">
                  <c:v>Администрация МО БР</c:v>
                </c:pt>
                <c:pt idx="2">
                  <c:v>Управление культуры администрации МО БР</c:v>
                </c:pt>
                <c:pt idx="3">
                  <c:v>Управление по вопросам семьи и детству администрации  МО БР</c:v>
                </c:pt>
                <c:pt idx="4">
                  <c:v>Управление по физкультуре и спорту администрации МО БР</c:v>
                </c:pt>
                <c:pt idx="5">
                  <c:v>Финансовое управление администрации МО БР</c:v>
                </c:pt>
                <c:pt idx="6">
                  <c:v>Управление сельского хозяйства администрации МО БР</c:v>
                </c:pt>
                <c:pt idx="7">
                  <c:v>Управление по делам молодежи администрации  МО БР</c:v>
                </c:pt>
                <c:pt idx="8">
                  <c:v>Управление имущественных отношений администрации  МО БР</c:v>
                </c:pt>
                <c:pt idx="9">
                  <c:v>Совет МО БР</c:v>
                </c:pt>
                <c:pt idx="10">
                  <c:v>Контрольно-счетная палата  МО БР</c:v>
                </c:pt>
              </c:strCache>
            </c:strRef>
          </c:cat>
          <c:val>
            <c:numRef>
              <c:f>'Слайд № 4'!$C$6:$C$16</c:f>
            </c:numRef>
          </c:val>
          <c:extLst>
            <c:ext xmlns:c16="http://schemas.microsoft.com/office/drawing/2014/chart" uri="{C3380CC4-5D6E-409C-BE32-E72D297353CC}">
              <c16:uniqueId val="{00000000-5489-4C58-BA43-9AE6372B45B1}"/>
            </c:ext>
          </c:extLst>
        </c:ser>
        <c:ser>
          <c:idx val="1"/>
          <c:order val="1"/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'Слайд № 4'!$B$6:$B$16</c:f>
              <c:strCache>
                <c:ptCount val="11"/>
                <c:pt idx="0">
                  <c:v>Управление образованием администрации МО БР</c:v>
                </c:pt>
                <c:pt idx="1">
                  <c:v>Администрация МО БР</c:v>
                </c:pt>
                <c:pt idx="2">
                  <c:v>Управление культуры администрации МО БР</c:v>
                </c:pt>
                <c:pt idx="3">
                  <c:v>Управление по вопросам семьи и детству администрации  МО БР</c:v>
                </c:pt>
                <c:pt idx="4">
                  <c:v>Управление по физкультуре и спорту администрации МО БР</c:v>
                </c:pt>
                <c:pt idx="5">
                  <c:v>Финансовое управление администрации МО БР</c:v>
                </c:pt>
                <c:pt idx="6">
                  <c:v>Управление сельского хозяйства администрации МО БР</c:v>
                </c:pt>
                <c:pt idx="7">
                  <c:v>Управление по делам молодежи администрации  МО БР</c:v>
                </c:pt>
                <c:pt idx="8">
                  <c:v>Управление имущественных отношений администрации  МО БР</c:v>
                </c:pt>
                <c:pt idx="9">
                  <c:v>Совет МО БР</c:v>
                </c:pt>
                <c:pt idx="10">
                  <c:v>Контрольно-счетная палата  МО БР</c:v>
                </c:pt>
              </c:strCache>
            </c:strRef>
          </c:cat>
          <c:val>
            <c:numRef>
              <c:f>'Слайд № 4'!$D$6:$D$16</c:f>
            </c:numRef>
          </c:val>
          <c:extLst>
            <c:ext xmlns:c16="http://schemas.microsoft.com/office/drawing/2014/chart" uri="{C3380CC4-5D6E-409C-BE32-E72D297353CC}">
              <c16:uniqueId val="{00000001-5489-4C58-BA43-9AE6372B45B1}"/>
            </c:ext>
          </c:extLst>
        </c:ser>
        <c:ser>
          <c:idx val="2"/>
          <c:order val="2"/>
          <c:explosion val="4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489-4C58-BA43-9AE6372B45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489-4C58-BA43-9AE6372B45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489-4C58-BA43-9AE6372B45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5489-4C58-BA43-9AE6372B45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5489-4C58-BA43-9AE6372B45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5489-4C58-BA43-9AE6372B45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5489-4C58-BA43-9AE6372B45B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5489-4C58-BA43-9AE6372B45B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5489-4C58-BA43-9AE6372B45B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5489-4C58-BA43-9AE6372B45B1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7-5489-4C58-BA43-9AE6372B45B1}"/>
              </c:ext>
            </c:extLst>
          </c:dPt>
          <c:dLbls>
            <c:dLbl>
              <c:idx val="1"/>
              <c:layout>
                <c:manualLayout>
                  <c:x val="6.2992125984251968E-3"/>
                  <c:y val="-1.689036050280078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489-4C58-BA43-9AE6372B45B1}"/>
                </c:ext>
              </c:extLst>
            </c:dLbl>
            <c:dLbl>
              <c:idx val="2"/>
              <c:layout>
                <c:manualLayout>
                  <c:x val="1.0498687664041918E-2"/>
                  <c:y val="-4.504096134080208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489-4C58-BA43-9AE6372B45B1}"/>
                </c:ext>
              </c:extLst>
            </c:dLbl>
            <c:dLbl>
              <c:idx val="3"/>
              <c:layout>
                <c:manualLayout>
                  <c:x val="2.0997375328083989E-3"/>
                  <c:y val="-4.785602142460216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89-4C58-BA43-9AE6372B45B1}"/>
                </c:ext>
              </c:extLst>
            </c:dLbl>
            <c:dLbl>
              <c:idx val="4"/>
              <c:layout>
                <c:manualLayout>
                  <c:x val="8.3989501312335194E-3"/>
                  <c:y val="-7.882168234640356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489-4C58-BA43-9AE6372B45B1}"/>
                </c:ext>
              </c:extLst>
            </c:dLbl>
            <c:dLbl>
              <c:idx val="5"/>
              <c:layout>
                <c:manualLayout>
                  <c:x val="2.7296587926509186E-2"/>
                  <c:y val="-5.630120167600254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489-4C58-BA43-9AE6372B45B1}"/>
                </c:ext>
              </c:extLst>
            </c:dLbl>
            <c:dLbl>
              <c:idx val="6"/>
              <c:layout>
                <c:manualLayout>
                  <c:x val="2.7296587926509186E-2"/>
                  <c:y val="-1.97054205866008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489-4C58-BA43-9AE6372B45B1}"/>
                </c:ext>
              </c:extLst>
            </c:dLbl>
            <c:dLbl>
              <c:idx val="7"/>
              <c:layout>
                <c:manualLayout>
                  <c:x val="5.2493438320209973E-2"/>
                  <c:y val="2.81506008380011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489-4C58-BA43-9AE6372B45B1}"/>
                </c:ext>
              </c:extLst>
            </c:dLbl>
            <c:dLbl>
              <c:idx val="8"/>
              <c:layout>
                <c:manualLayout>
                  <c:x val="2.9396325459317585E-2"/>
                  <c:y val="5.630120167600254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489-4C58-BA43-9AE6372B45B1}"/>
                </c:ext>
              </c:extLst>
            </c:dLbl>
            <c:dLbl>
              <c:idx val="9"/>
              <c:layout>
                <c:manualLayout>
                  <c:x val="1.0499514332361999E-3"/>
                  <c:y val="9.571204284920421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406824146981623E-2"/>
                      <c:h val="4.28030994033180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5489-4C58-BA43-9AE6372B45B1}"/>
                </c:ext>
              </c:extLst>
            </c:dLbl>
            <c:dLbl>
              <c:idx val="10"/>
              <c:layout>
                <c:manualLayout>
                  <c:x val="-3.3595800524934383E-2"/>
                  <c:y val="0.1266777037710056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489-4C58-BA43-9AE6372B45B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'Слайд № 4'!$B$6:$B$16</c:f>
              <c:strCache>
                <c:ptCount val="11"/>
                <c:pt idx="0">
                  <c:v>Управление образованием администрации МО БР</c:v>
                </c:pt>
                <c:pt idx="1">
                  <c:v>Администрация МО БР</c:v>
                </c:pt>
                <c:pt idx="2">
                  <c:v>Управление культуры администрации МО БР</c:v>
                </c:pt>
                <c:pt idx="3">
                  <c:v>Управление по вопросам семьи и детству администрации  МО БР</c:v>
                </c:pt>
                <c:pt idx="4">
                  <c:v>Управление по физкультуре и спорту администрации МО БР</c:v>
                </c:pt>
                <c:pt idx="5">
                  <c:v>Финансовое управление администрации МО БР</c:v>
                </c:pt>
                <c:pt idx="6">
                  <c:v>Управление сельского хозяйства администрации МО БР</c:v>
                </c:pt>
                <c:pt idx="7">
                  <c:v>Управление по делам молодежи администрации  МО БР</c:v>
                </c:pt>
                <c:pt idx="8">
                  <c:v>Управление имущественных отношений администрации  МО БР</c:v>
                </c:pt>
                <c:pt idx="9">
                  <c:v>Совет МО БР</c:v>
                </c:pt>
                <c:pt idx="10">
                  <c:v>Контрольно-счетная палата  МО БР</c:v>
                </c:pt>
              </c:strCache>
            </c:strRef>
          </c:cat>
          <c:val>
            <c:numRef>
              <c:f>'Слайд № 4'!$E$6:$E$16</c:f>
              <c:numCache>
                <c:formatCode>General</c:formatCode>
                <c:ptCount val="11"/>
                <c:pt idx="0">
                  <c:v>1377.8</c:v>
                </c:pt>
                <c:pt idx="1">
                  <c:v>339.3</c:v>
                </c:pt>
                <c:pt idx="2">
                  <c:v>129.5</c:v>
                </c:pt>
                <c:pt idx="3">
                  <c:v>86.7</c:v>
                </c:pt>
                <c:pt idx="4">
                  <c:v>82.1</c:v>
                </c:pt>
                <c:pt idx="5">
                  <c:v>31.3</c:v>
                </c:pt>
                <c:pt idx="6">
                  <c:v>18.100000000000001</c:v>
                </c:pt>
                <c:pt idx="7">
                  <c:v>14</c:v>
                </c:pt>
                <c:pt idx="8">
                  <c:v>12.6</c:v>
                </c:pt>
                <c:pt idx="9">
                  <c:v>5.5</c:v>
                </c:pt>
                <c:pt idx="10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5489-4C58-BA43-9AE6372B45B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7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8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9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7152882963068705"/>
          <c:y val="4.3497032979795153E-2"/>
          <c:w val="0.32705360512657899"/>
          <c:h val="0.9379032205216923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37000">
          <a:srgbClr val="CEDCED">
            <a:alpha val="0"/>
          </a:srgbClr>
        </a:gs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'Слайд № 6'!$A$6:$A$13</c:f>
              <c:strCache>
                <c:ptCount val="8"/>
                <c:pt idx="0">
                  <c:v>Краевые целевые</c:v>
                </c:pt>
                <c:pt idx="1">
                  <c:v>Межбюджетные трансферты МР </c:v>
                </c:pt>
                <c:pt idx="2">
                  <c:v>Зарплата за счет собственных средств</c:v>
                </c:pt>
                <c:pt idx="3">
                  <c:v>Налоги за счет собственных средств</c:v>
                </c:pt>
                <c:pt idx="4">
                  <c:v>Дотация поселениям, дорожный и рез.фонд, пенсия за выслугу лет, меры соц. поддержки, % платежи по гос.долгу </c:v>
                </c:pt>
                <c:pt idx="5">
                  <c:v>Остальные расходы (коммун. услуги, приобр. котельно-печного топлива, питание, связь, опл.прочих работ и услуг, МЦП  и т.д.) за счет собственных средств</c:v>
                </c:pt>
                <c:pt idx="6">
                  <c:v>Погашение просроченной кредиторской задолженности и исполнение судебных решений</c:v>
                </c:pt>
                <c:pt idx="7">
                  <c:v>БЮДЖЕТ РАЗВИТИЯ</c:v>
                </c:pt>
              </c:strCache>
            </c:strRef>
          </c:cat>
          <c:val>
            <c:numRef>
              <c:f>'Слайд № 6'!$B$6:$B$13</c:f>
              <c:numCache>
                <c:formatCode>#,##0.0_ ;[Red]\-#,##0.0\ </c:formatCode>
                <c:ptCount val="8"/>
                <c:pt idx="0">
                  <c:v>1228.7</c:v>
                </c:pt>
                <c:pt idx="1">
                  <c:v>0</c:v>
                </c:pt>
                <c:pt idx="2">
                  <c:v>556</c:v>
                </c:pt>
                <c:pt idx="3">
                  <c:v>12.7</c:v>
                </c:pt>
                <c:pt idx="4">
                  <c:v>21.7</c:v>
                </c:pt>
                <c:pt idx="5">
                  <c:v>282.5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1B6D-42C2-9BF6-A34907455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10298520"/>
        <c:axId val="510298848"/>
        <c:axId val="0"/>
      </c:bar3DChart>
      <c:catAx>
        <c:axId val="510298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0298848"/>
        <c:crosses val="autoZero"/>
        <c:auto val="1"/>
        <c:lblAlgn val="ctr"/>
        <c:lblOffset val="100"/>
        <c:noMultiLvlLbl val="0"/>
      </c:catAx>
      <c:valAx>
        <c:axId val="5102988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_ ;[Red]\-#,##0.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0298520"/>
        <c:crosses val="autoZero"/>
        <c:crossBetween val="between"/>
      </c:valAx>
      <c:spPr>
        <a:gradFill>
          <a:gsLst>
            <a:gs pos="37000">
              <a:srgbClr val="CEDCED">
                <a:alpha val="0"/>
              </a:srgbClr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37000">
          <a:srgbClr val="CEDCED">
            <a:alpha val="0"/>
          </a:srgbClr>
        </a:gs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1424F-EA0B-47C3-A812-2C804F91F571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211B9-FC4F-4CDE-9C9B-48F63FB74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07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>
            <a:extLst>
              <a:ext uri="{FF2B5EF4-FFF2-40B4-BE49-F238E27FC236}">
                <a16:creationId xmlns:a16="http://schemas.microsoft.com/office/drawing/2014/main" id="{AFD2E6A5-E38B-4B69-AD5F-C63F3DD21A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Заметки 2">
            <a:extLst>
              <a:ext uri="{FF2B5EF4-FFF2-40B4-BE49-F238E27FC236}">
                <a16:creationId xmlns:a16="http://schemas.microsoft.com/office/drawing/2014/main" id="{EC263350-245F-46BA-B9D6-D8A0B3617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66" tIns="45835" rIns="91666" bIns="45835"/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48132" name="Номер слайда 3">
            <a:extLst>
              <a:ext uri="{FF2B5EF4-FFF2-40B4-BE49-F238E27FC236}">
                <a16:creationId xmlns:a16="http://schemas.microsoft.com/office/drawing/2014/main" id="{EB1BD5FA-3FE5-47E8-BA85-90282C174EFE}"/>
              </a:ext>
            </a:extLst>
          </p:cNvPr>
          <p:cNvSpPr txBox="1">
            <a:spLocks noGrp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66" tIns="45835" rIns="91666" bIns="45835" anchor="b"/>
          <a:lstStyle>
            <a:lvl1pPr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/>
            <a:fld id="{7111F45E-C269-43B0-B5B4-B72C27AF481C}" type="slidenum">
              <a:rPr lang="ru-RU" altLang="ru-RU" sz="1200">
                <a:cs typeface="Arial" panose="020B0604020202020204" pitchFamily="34" charset="0"/>
              </a:rPr>
              <a:pPr algn="r"/>
              <a:t>4</a:t>
            </a:fld>
            <a:endParaRPr lang="ru-RU" altLang="ru-RU" sz="120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26990-5A11-4805-900B-D057BEC13A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B84BAE-49A8-4A65-8EFC-FB8BFC531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1EF2DD-C001-461A-AD5F-3DC7E1F21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128134-975E-403B-B4C2-F5BDF7E24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8A3FF3-F88C-4672-9B59-6FE3D68E9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302114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7C08FF-6FD8-413B-8A0B-910390F2B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8918D7-47A3-4716-B3CF-CE91305A4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91D6BB-061F-43C1-BEB5-2C28219FB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EC1D95-72F3-469D-A05F-FFA33AD51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02758B-5A4D-4535-B1EC-E9EE5F92B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931872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EAF3993-6031-4C84-8074-2DBCB5B79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159D76-FC48-45C2-92BA-1935DA82D4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3421AA-0581-4D99-97A8-92880D237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564FB2-8A99-4819-8AC9-6810C0B6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AAC531-0894-476F-A8AE-BD8B95AA8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556524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E9B7C8-F16D-41DC-B3CD-B6A7DBCD0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6F7112-65F1-40A9-9E18-E5EA3936B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AC81F6-D69E-4ECE-B624-E41256B8F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5AFCAC-5302-4E46-B5D0-DB0C09189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F22710-3C26-4AE6-B91B-5F17B5DD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96870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3CF2E-1446-4137-B2E5-A79EA8824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484DFD-806C-496C-BBB9-9D692140F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48F890-9A84-4129-81D8-55362FE3F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B55E08-C27F-42D3-ACB9-C44AF1C48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8D765B-ECA2-489E-8EAE-852B70AD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100944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0672FA-E82E-4D6B-9BA9-95BA156E6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FD5360-A8D3-433A-9069-4EEAA2626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2379A3-E52A-4770-BECF-48BF38407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97E8A5-9524-4E0F-80DD-DF7AF3C8D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C8781F-DF24-421C-BE47-2F93F56C4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FAFD22-C5EC-4C97-BCD5-D221BC6D2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121340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BFACD2-8D55-446F-AF4C-553B03105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BB58BD-562E-4D16-B0E2-EEE5785D2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CA8A799-9616-453B-930D-F74547570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E839844-0F4A-40F1-9985-39CE546E2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6518155-1CB0-4B47-B291-BD2059D73B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A03B4ED-B553-42C0-89DA-7BE5AF479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868A450-E4E8-44BE-9D21-FC40A7CDA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192D411-D538-4F82-BA77-064716A18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416122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F3BFFA-9C40-4503-98B7-D413F9F4E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4D00EF3-A365-4D58-8A9E-3E2C5E25C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F10C6B-D0A9-4748-AD2D-67E9C9B29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295A1D-4660-44C1-9222-A1844132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016434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6EE691D-8E71-4545-891E-499B4328C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E58F69-B9A4-4568-B927-72AAA919A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C83E8E-D051-4491-8654-F6CEE2FB6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732472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46C6-E6A7-4290-970B-66DD29837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79F127-B376-4A38-AA26-D90351FA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EE95C8-E15A-4E9D-B500-65919680F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AF1869-4603-46F9-9F1F-5A454A7DA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2018406-97D5-4F90-A0F8-C536F62A6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2532BC-9D5D-4948-ABC8-6C4F78867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50337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A5BD7D-97A3-42C6-8DE6-46FB9D23E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B8B7C61-8AC3-465A-ADC1-70C85B19C6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4E757F-46EF-4420-8BBA-1F29C59A6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779EA0-1548-45CA-8BC9-2C550FD1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0338C3-C552-474B-B935-A36E68955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4556D1-238B-4190-8252-FEB8B796C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856619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9AF396-C84C-4392-B519-DAD5A0542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7B5D65-3E8B-4DBD-B2AC-71BB3344E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522D67-E7B5-4F77-B3E5-48C55EF54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620DB-84B3-49DC-B54B-F7796CC616A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AEC7D6-0939-432E-A04F-4C7C22F76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3622DC-2B80-4AF7-9F1B-D3D1D55CAF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9A852-D752-4DB4-9CF7-A2A5A9797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33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6E3B7D-3257-4616-BC88-326B43FE6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6664" y="94135"/>
            <a:ext cx="6400799" cy="3334865"/>
          </a:xfrm>
        </p:spPr>
        <p:txBody>
          <a:bodyPr>
            <a:normAutofit fontScale="90000"/>
          </a:bodyPr>
          <a:lstStyle/>
          <a:p>
            <a:br>
              <a:rPr lang="ru-RU" sz="3900" b="1" dirty="0"/>
            </a:br>
            <a:r>
              <a:rPr lang="ru-RU" sz="3900" b="1" dirty="0">
                <a:latin typeface="+mn-lt"/>
              </a:rPr>
              <a:t>Бюджет </a:t>
            </a:r>
            <a:br>
              <a:rPr lang="ru-RU" sz="3900" b="1" dirty="0">
                <a:latin typeface="+mn-lt"/>
              </a:rPr>
            </a:br>
            <a:r>
              <a:rPr lang="ru-RU" sz="3900" b="1" dirty="0">
                <a:latin typeface="+mn-lt"/>
              </a:rPr>
              <a:t>муниципального образования </a:t>
            </a:r>
            <a:br>
              <a:rPr lang="ru-RU" sz="3900" b="1" dirty="0">
                <a:latin typeface="+mn-lt"/>
              </a:rPr>
            </a:br>
            <a:r>
              <a:rPr lang="ru-RU" sz="3900" b="1" dirty="0">
                <a:latin typeface="+mn-lt"/>
              </a:rPr>
              <a:t>Белореченский район</a:t>
            </a:r>
            <a:br>
              <a:rPr lang="ru-RU" sz="3900" b="1" dirty="0">
                <a:latin typeface="+mn-lt"/>
              </a:rPr>
            </a:br>
            <a:r>
              <a:rPr lang="ru-RU" sz="3900" b="1" dirty="0">
                <a:latin typeface="+mn-lt"/>
              </a:rPr>
              <a:t> для  граждан  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4DF1F7-DFCA-4CA3-B7FA-42DC37DAB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3204" y="2946080"/>
            <a:ext cx="4403387" cy="1747837"/>
          </a:xfrm>
        </p:spPr>
        <p:txBody>
          <a:bodyPr/>
          <a:lstStyle/>
          <a:p>
            <a:r>
              <a:rPr lang="ru-RU" b="1" dirty="0"/>
              <a:t>на 2021 год и на плановый период 2022 и 2023 годов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0722306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492565-F727-42EC-B08B-17199E205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500" b="1" dirty="0"/>
              <a:t>Распределение бюджетных ассигнований  бюджета муниципального  образования  Белореченский район по разделам бюджетной классификации расходов на 2020 год</a:t>
            </a:r>
            <a:br>
              <a:rPr lang="ru-RU" altLang="ru-RU" sz="2500" b="1" dirty="0"/>
            </a:br>
            <a:r>
              <a:rPr lang="ru-RU" altLang="ru-RU" sz="2500" b="1" dirty="0"/>
              <a:t>                                                                                                                (проценты)</a:t>
            </a:r>
            <a:endParaRPr lang="ru-RU" sz="25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5A770AB-9A42-4C95-83D5-41D72127E3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5888999"/>
              </p:ext>
            </p:extLst>
          </p:nvPr>
        </p:nvGraphicFramePr>
        <p:xfrm>
          <a:off x="155643" y="1690689"/>
          <a:ext cx="11935837" cy="516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97354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794A6FE2-2624-4377-998F-CC190FF52F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altLang="ru-RU" sz="2000" b="1" dirty="0"/>
              <a:t>Структура бюджета МО БР в разрезе главных распорядителей бюджетных средств  на 2020 год (млн. рублей)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54880FC-5885-4A24-8AA9-AA7BDA012E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942666"/>
              </p:ext>
            </p:extLst>
          </p:nvPr>
        </p:nvGraphicFramePr>
        <p:xfrm>
          <a:off x="0" y="1293778"/>
          <a:ext cx="12192000" cy="5564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24749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CA7EA4-F50E-4BE9-9DA4-4F3247A46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Расходы за счет собственных средств в сравнении с потребностью</a:t>
            </a:r>
            <a:r>
              <a:rPr lang="ru-RU" dirty="0"/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34623C0-72FF-4CC9-8D8F-383F8BB280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734377"/>
              </p:ext>
            </p:extLst>
          </p:nvPr>
        </p:nvGraphicFramePr>
        <p:xfrm>
          <a:off x="359923" y="1690689"/>
          <a:ext cx="11206264" cy="49046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63859">
                  <a:extLst>
                    <a:ext uri="{9D8B030D-6E8A-4147-A177-3AD203B41FA5}">
                      <a16:colId xmlns:a16="http://schemas.microsoft.com/office/drawing/2014/main" val="1660429830"/>
                    </a:ext>
                  </a:extLst>
                </a:gridCol>
                <a:gridCol w="2296161">
                  <a:extLst>
                    <a:ext uri="{9D8B030D-6E8A-4147-A177-3AD203B41FA5}">
                      <a16:colId xmlns:a16="http://schemas.microsoft.com/office/drawing/2014/main" val="3088834562"/>
                    </a:ext>
                  </a:extLst>
                </a:gridCol>
                <a:gridCol w="2246244">
                  <a:extLst>
                    <a:ext uri="{9D8B030D-6E8A-4147-A177-3AD203B41FA5}">
                      <a16:colId xmlns:a16="http://schemas.microsoft.com/office/drawing/2014/main" val="1986240659"/>
                    </a:ext>
                  </a:extLst>
                </a:gridCol>
              </a:tblGrid>
              <a:tr h="109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900" u="none" strike="noStrike" dirty="0">
                          <a:effectLst/>
                        </a:rPr>
                        <a:t> </a:t>
                      </a:r>
                      <a:endParaRPr lang="ru-RU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900" u="none" strike="noStrike">
                          <a:effectLst/>
                        </a:rPr>
                        <a:t>Расчетный бюджет 2020г  (исчислено ГРБС)</a:t>
                      </a:r>
                      <a:endParaRPr lang="ru-RU" sz="1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900" u="none" strike="noStrike" dirty="0">
                          <a:effectLst/>
                        </a:rPr>
                        <a:t>Проект бюджета на 2020 год до слушаний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9575506"/>
                  </a:ext>
                </a:extLst>
              </a:tr>
              <a:tr h="301565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u="none" strike="noStrike">
                          <a:effectLst/>
                        </a:rPr>
                        <a:t>Всего</a:t>
                      </a:r>
                      <a:endParaRPr lang="ru-RU" sz="1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 dirty="0">
                          <a:effectLst/>
                        </a:rPr>
                        <a:t>1 189,9 </a:t>
                      </a:r>
                      <a:endParaRPr lang="ru-RU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 dirty="0">
                          <a:effectLst/>
                        </a:rPr>
                        <a:t>872,9 </a:t>
                      </a:r>
                      <a:endParaRPr lang="ru-RU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219804"/>
                  </a:ext>
                </a:extLst>
              </a:tr>
              <a:tr h="3015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900" u="none" strike="noStrike" dirty="0">
                          <a:effectLst/>
                        </a:rPr>
                        <a:t>БЮДЖЕТ РАЗВИТИЯ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 dirty="0">
                          <a:effectLst/>
                        </a:rPr>
                        <a:t>145,3 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 dirty="0">
                          <a:effectLst/>
                        </a:rPr>
                        <a:t>4,1 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650540"/>
                  </a:ext>
                </a:extLst>
              </a:tr>
              <a:tr h="301565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u="none" strike="noStrike">
                          <a:effectLst/>
                        </a:rPr>
                        <a:t>Всего расходов без бюджета развития</a:t>
                      </a:r>
                      <a:endParaRPr lang="ru-RU" sz="1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>
                          <a:effectLst/>
                        </a:rPr>
                        <a:t>1 044,6 </a:t>
                      </a:r>
                      <a:endParaRPr lang="ru-RU" sz="1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 dirty="0">
                          <a:effectLst/>
                        </a:rPr>
                        <a:t>868,8 </a:t>
                      </a:r>
                      <a:endParaRPr lang="ru-RU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5950792"/>
                  </a:ext>
                </a:extLst>
              </a:tr>
              <a:tr h="603131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u="none" strike="noStrike">
                          <a:effectLst/>
                        </a:rPr>
                        <a:t>Зарплата с учетом начислений и прочих выплат</a:t>
                      </a:r>
                      <a:endParaRPr lang="ru-RU" sz="1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>
                          <a:effectLst/>
                        </a:rPr>
                        <a:t>556,0 </a:t>
                      </a:r>
                      <a:endParaRPr lang="ru-RU" sz="1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 dirty="0">
                          <a:effectLst/>
                        </a:rPr>
                        <a:t>556,0 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002001"/>
                  </a:ext>
                </a:extLst>
              </a:tr>
              <a:tr h="301565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u="none" strike="noStrike">
                          <a:effectLst/>
                        </a:rPr>
                        <a:t>Налоги</a:t>
                      </a:r>
                      <a:endParaRPr lang="ru-RU" sz="1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>
                          <a:effectLst/>
                        </a:rPr>
                        <a:t>13,2 </a:t>
                      </a:r>
                      <a:endParaRPr lang="ru-RU" sz="1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 dirty="0">
                          <a:effectLst/>
                        </a:rPr>
                        <a:t>12,7 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81403"/>
                  </a:ext>
                </a:extLst>
              </a:tr>
              <a:tr h="904697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u="none" strike="noStrike">
                          <a:effectLst/>
                        </a:rPr>
                        <a:t>Дотация поселениям, дорожный и рез.фонд, пенсия за выслугу лет, меры соц. поддержки, % платежи по гос.долгу </a:t>
                      </a:r>
                      <a:endParaRPr lang="ru-RU" sz="1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>
                          <a:effectLst/>
                        </a:rPr>
                        <a:t>21,7 </a:t>
                      </a:r>
                      <a:endParaRPr lang="ru-RU" sz="1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 dirty="0">
                          <a:effectLst/>
                        </a:rPr>
                        <a:t>21,7 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434423"/>
                  </a:ext>
                </a:extLst>
              </a:tr>
              <a:tr h="1097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u="none" strike="noStrike">
                          <a:effectLst/>
                        </a:rPr>
                        <a:t>Остальные расходы (коммун. услуги, приобр. котельно-печного топлива, питание, связь, опл.прочих работ и услуг, МЦП  и т.д.) </a:t>
                      </a:r>
                      <a:endParaRPr lang="ru-RU" sz="1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>
                          <a:effectLst/>
                        </a:rPr>
                        <a:t>453,7 </a:t>
                      </a:r>
                      <a:endParaRPr lang="ru-RU" sz="1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900" u="none" strike="noStrike" dirty="0">
                          <a:effectLst/>
                        </a:rPr>
                        <a:t>278,4 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8021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968018"/>
      </p:ext>
    </p:extLst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8A689-5D02-4352-9307-7B6C8C12D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Проект бюджета на 2020 год по расходам по экономическому содержанию</a:t>
            </a:r>
            <a:r>
              <a:rPr lang="ru-RU" dirty="0"/>
              <a:t> 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2EE4E78-CAAF-4CC4-8BA7-6B629E08D4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5615551"/>
              </p:ext>
            </p:extLst>
          </p:nvPr>
        </p:nvGraphicFramePr>
        <p:xfrm>
          <a:off x="272375" y="1507787"/>
          <a:ext cx="11459182" cy="5194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1283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16F82A-A87A-4965-813E-ED296A7AA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ru-RU" sz="2500" b="1" dirty="0">
                <a:latin typeface="+mn-lt"/>
                <a:cs typeface="Times New Roman" panose="02020603050405020304" pitchFamily="18" charset="0"/>
              </a:rPr>
              <a:t>БЕЗВОЗМЕЗДНЫЕ ПОСТУПЛЕНИЯ ИЗ КРАЕВОГО БЮДЖЕТА</a:t>
            </a:r>
            <a:r>
              <a:rPr lang="ru-RU" altLang="ru-RU" sz="2500" b="1" dirty="0">
                <a:latin typeface="+mn-lt"/>
                <a:cs typeface="Times New Roman" panose="02020603050405020304" pitchFamily="18" charset="0"/>
              </a:rPr>
              <a:t>                                                                                                                (млн.  рублей)</a:t>
            </a:r>
            <a:endParaRPr lang="ru-RU" sz="2500" b="1" dirty="0">
              <a:latin typeface="+mn-lt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ED5B464-A67A-42D7-B049-0276396213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968921"/>
              </p:ext>
            </p:extLst>
          </p:nvPr>
        </p:nvGraphicFramePr>
        <p:xfrm>
          <a:off x="486383" y="1690689"/>
          <a:ext cx="11284085" cy="4476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1901">
                  <a:extLst>
                    <a:ext uri="{9D8B030D-6E8A-4147-A177-3AD203B41FA5}">
                      <a16:colId xmlns:a16="http://schemas.microsoft.com/office/drawing/2014/main" val="67757401"/>
                    </a:ext>
                  </a:extLst>
                </a:gridCol>
                <a:gridCol w="1544137">
                  <a:extLst>
                    <a:ext uri="{9D8B030D-6E8A-4147-A177-3AD203B41FA5}">
                      <a16:colId xmlns:a16="http://schemas.microsoft.com/office/drawing/2014/main" val="2285815473"/>
                    </a:ext>
                  </a:extLst>
                </a:gridCol>
                <a:gridCol w="1682714">
                  <a:extLst>
                    <a:ext uri="{9D8B030D-6E8A-4147-A177-3AD203B41FA5}">
                      <a16:colId xmlns:a16="http://schemas.microsoft.com/office/drawing/2014/main" val="1846157276"/>
                    </a:ext>
                  </a:extLst>
                </a:gridCol>
                <a:gridCol w="1306578">
                  <a:extLst>
                    <a:ext uri="{9D8B030D-6E8A-4147-A177-3AD203B41FA5}">
                      <a16:colId xmlns:a16="http://schemas.microsoft.com/office/drawing/2014/main" val="4044115807"/>
                    </a:ext>
                  </a:extLst>
                </a:gridCol>
                <a:gridCol w="1227393">
                  <a:extLst>
                    <a:ext uri="{9D8B030D-6E8A-4147-A177-3AD203B41FA5}">
                      <a16:colId xmlns:a16="http://schemas.microsoft.com/office/drawing/2014/main" val="1616214940"/>
                    </a:ext>
                  </a:extLst>
                </a:gridCol>
                <a:gridCol w="1232341">
                  <a:extLst>
                    <a:ext uri="{9D8B030D-6E8A-4147-A177-3AD203B41FA5}">
                      <a16:colId xmlns:a16="http://schemas.microsoft.com/office/drawing/2014/main" val="135310385"/>
                    </a:ext>
                  </a:extLst>
                </a:gridCol>
                <a:gridCol w="1266985">
                  <a:extLst>
                    <a:ext uri="{9D8B030D-6E8A-4147-A177-3AD203B41FA5}">
                      <a16:colId xmlns:a16="http://schemas.microsoft.com/office/drawing/2014/main" val="1024597624"/>
                    </a:ext>
                  </a:extLst>
                </a:gridCol>
                <a:gridCol w="1262036">
                  <a:extLst>
                    <a:ext uri="{9D8B030D-6E8A-4147-A177-3AD203B41FA5}">
                      <a16:colId xmlns:a16="http://schemas.microsoft.com/office/drawing/2014/main" val="2302724469"/>
                    </a:ext>
                  </a:extLst>
                </a:gridCol>
              </a:tblGrid>
              <a:tr h="52534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>
                          <a:effectLst/>
                        </a:rPr>
                        <a:t>Наименование показателя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Первоначальный бюджет на 2019год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 dirty="0">
                          <a:effectLst/>
                        </a:rPr>
                        <a:t>2020 год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>
                          <a:effectLst/>
                        </a:rPr>
                        <a:t>Плановый период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2100" u="none" strike="noStrike">
                          <a:effectLst/>
                        </a:rPr>
                        <a:t>Динамика, %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423808"/>
                  </a:ext>
                </a:extLst>
              </a:tr>
              <a:tr h="1706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100" u="none" strike="noStrike" dirty="0">
                          <a:effectLst/>
                        </a:rPr>
                        <a:t>2021 год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100" u="none" strike="noStrike" dirty="0">
                          <a:effectLst/>
                        </a:rPr>
                        <a:t>2022 год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100" u="none" strike="noStrike" dirty="0">
                          <a:effectLst/>
                        </a:rPr>
                        <a:t>2020 / 2019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100" u="none" strike="noStrike">
                          <a:effectLst/>
                        </a:rPr>
                        <a:t>2021 / 2020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100" u="none" strike="noStrike">
                          <a:effectLst/>
                        </a:rPr>
                        <a:t>2022 / 2021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4134989"/>
                  </a:ext>
                </a:extLst>
              </a:tr>
              <a:tr h="561264">
                <a:tc>
                  <a:txBody>
                    <a:bodyPr/>
                    <a:lstStyle/>
                    <a:p>
                      <a:pPr algn="l" fontAlgn="b"/>
                      <a:r>
                        <a:rPr lang="ru-RU" sz="2100" u="none" strike="noStrike" dirty="0">
                          <a:effectLst/>
                        </a:rPr>
                        <a:t>Всего, в т.ч.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1 159,2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1 443,7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1 437,5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1 336,1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124,5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99,6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92,9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713710"/>
                  </a:ext>
                </a:extLst>
              </a:tr>
              <a:tr h="561264">
                <a:tc>
                  <a:txBody>
                    <a:bodyPr/>
                    <a:lstStyle/>
                    <a:p>
                      <a:pPr algn="l" fontAlgn="b"/>
                      <a:r>
                        <a:rPr lang="ru-RU" sz="2100" u="none" strike="noStrike" dirty="0">
                          <a:effectLst/>
                        </a:rPr>
                        <a:t>Дотации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176,3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214,9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177,4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180,2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121,9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82,6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101,6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306867"/>
                  </a:ext>
                </a:extLst>
              </a:tr>
              <a:tr h="561264">
                <a:tc>
                  <a:txBody>
                    <a:bodyPr/>
                    <a:lstStyle/>
                    <a:p>
                      <a:pPr algn="l" fontAlgn="b"/>
                      <a:r>
                        <a:rPr lang="ru-RU" sz="2100" u="none" strike="noStrike">
                          <a:effectLst/>
                        </a:rPr>
                        <a:t>Субсидии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2,7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118,2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146,0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48,2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4 377,8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123,5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>
                          <a:effectLst/>
                        </a:rPr>
                        <a:t>33,0 </a:t>
                      </a:r>
                      <a:endParaRPr lang="ru-RU" sz="2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66154"/>
                  </a:ext>
                </a:extLst>
              </a:tr>
              <a:tr h="561264">
                <a:tc>
                  <a:txBody>
                    <a:bodyPr/>
                    <a:lstStyle/>
                    <a:p>
                      <a:pPr algn="l" fontAlgn="b"/>
                      <a:r>
                        <a:rPr lang="ru-RU" sz="2100" u="none" strike="noStrike" dirty="0">
                          <a:effectLst/>
                        </a:rPr>
                        <a:t>Субвенции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980,2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1 110,6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1 114,1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1 107,7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113,3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100,3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100" u="none" strike="noStrike" dirty="0">
                          <a:effectLst/>
                        </a:rPr>
                        <a:t>99,4 </a:t>
                      </a:r>
                      <a:endParaRPr lang="ru-RU" sz="2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1778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341980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49B8CE-5810-4423-9961-E66442CFC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700" b="1" dirty="0"/>
              <a:t>Основными целями бюджетной и налоговой политики на 2021-2023 годы, как и ранее, остаются: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65FA8D-CC53-4CAE-B34E-930FE0A8F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приоритетное обеспечение населения бюджетными услугами;</a:t>
            </a:r>
          </a:p>
          <a:p>
            <a:r>
              <a:rPr lang="ru-RU" dirty="0"/>
              <a:t>сохранение и развитие налогового потенциала на территории муниципального образования Белореченский район;</a:t>
            </a:r>
          </a:p>
          <a:p>
            <a:r>
              <a:rPr lang="ru-RU" dirty="0"/>
              <a:t> формирование условий для развития предпринимательского и инвестиционного климата;</a:t>
            </a:r>
          </a:p>
          <a:p>
            <a:r>
              <a:rPr lang="ru-RU" dirty="0"/>
              <a:t> обеспечение уровня доходов местного бюджета, достаточного для гарантированного и качественного выполнения задач и функций местного самоуправления;</a:t>
            </a:r>
          </a:p>
          <a:p>
            <a:r>
              <a:rPr lang="ru-RU" dirty="0"/>
              <a:t>обеспечение сбалансированности местного бюджета;</a:t>
            </a:r>
          </a:p>
          <a:p>
            <a:r>
              <a:rPr lang="ru-RU" dirty="0"/>
              <a:t>повышение результативности использования средств местного бюджета, повышение эффективности деятельности муниципальных учреждений.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8962039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5D327A-65BA-4BA6-A33D-425078352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300" dirty="0"/>
              <a:t>Общие характеристики бюджета по доходам на 2020 год в сравнении с первоначальным бюджетом на 2019 год и на плановый период 2021-2022 годам</a:t>
            </a:r>
            <a:br>
              <a:rPr lang="ru-RU" sz="3300" dirty="0"/>
            </a:br>
            <a:endParaRPr lang="ru-RU" sz="33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DE97763-EAD8-4857-B506-C52A0F88EE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836532"/>
              </p:ext>
            </p:extLst>
          </p:nvPr>
        </p:nvGraphicFramePr>
        <p:xfrm>
          <a:off x="419912" y="1567009"/>
          <a:ext cx="11352176" cy="4797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58551">
                  <a:extLst>
                    <a:ext uri="{9D8B030D-6E8A-4147-A177-3AD203B41FA5}">
                      <a16:colId xmlns:a16="http://schemas.microsoft.com/office/drawing/2014/main" val="1338405733"/>
                    </a:ext>
                  </a:extLst>
                </a:gridCol>
                <a:gridCol w="1500337">
                  <a:extLst>
                    <a:ext uri="{9D8B030D-6E8A-4147-A177-3AD203B41FA5}">
                      <a16:colId xmlns:a16="http://schemas.microsoft.com/office/drawing/2014/main" val="1723632630"/>
                    </a:ext>
                  </a:extLst>
                </a:gridCol>
                <a:gridCol w="1664440">
                  <a:extLst>
                    <a:ext uri="{9D8B030D-6E8A-4147-A177-3AD203B41FA5}">
                      <a16:colId xmlns:a16="http://schemas.microsoft.com/office/drawing/2014/main" val="2716169250"/>
                    </a:ext>
                  </a:extLst>
                </a:gridCol>
                <a:gridCol w="1866034">
                  <a:extLst>
                    <a:ext uri="{9D8B030D-6E8A-4147-A177-3AD203B41FA5}">
                      <a16:colId xmlns:a16="http://schemas.microsoft.com/office/drawing/2014/main" val="3758634812"/>
                    </a:ext>
                  </a:extLst>
                </a:gridCol>
                <a:gridCol w="1445261">
                  <a:extLst>
                    <a:ext uri="{9D8B030D-6E8A-4147-A177-3AD203B41FA5}">
                      <a16:colId xmlns:a16="http://schemas.microsoft.com/office/drawing/2014/main" val="2867313810"/>
                    </a:ext>
                  </a:extLst>
                </a:gridCol>
                <a:gridCol w="1617553">
                  <a:extLst>
                    <a:ext uri="{9D8B030D-6E8A-4147-A177-3AD203B41FA5}">
                      <a16:colId xmlns:a16="http://schemas.microsoft.com/office/drawing/2014/main" val="3915586347"/>
                    </a:ext>
                  </a:extLst>
                </a:gridCol>
              </a:tblGrid>
              <a:tr h="11123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Первоначальный бюджет 2020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Проект бюджета на 2021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Отклонение  проекта бюджета  на 2020 год к первоначальному бюджету на 2019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>
                          <a:effectLst/>
                          <a:latin typeface="+mn-lt"/>
                        </a:rPr>
                        <a:t>Проект бюджета на 2021 год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>
                          <a:effectLst/>
                          <a:latin typeface="+mn-lt"/>
                        </a:rPr>
                        <a:t>Проект бюджета на 2022 год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6795672"/>
                  </a:ext>
                </a:extLst>
              </a:tr>
              <a:tr h="3452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Общий объем бюджета по доходам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2 106,3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2 131,7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+25,4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2 189,1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2 114,9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7931143"/>
                  </a:ext>
                </a:extLst>
              </a:tr>
              <a:tr h="26832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в том числе: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885796"/>
                  </a:ext>
                </a:extLst>
              </a:tr>
              <a:tr h="528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Собственные налоговые и неналоговые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662,6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670,5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+7,9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655,5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687,4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530319"/>
                  </a:ext>
                </a:extLst>
              </a:tr>
              <a:tr h="69981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Безвозмездные поступления от других бюджетов бюджетной системы РФ, всего                                                           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1 443,7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1 461,2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+17,5  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1 533,6 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1 437,5 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676696"/>
                  </a:ext>
                </a:extLst>
              </a:tr>
              <a:tr h="26832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из них: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533839"/>
                  </a:ext>
                </a:extLst>
              </a:tr>
              <a:tr h="51520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дотация на выравнивание уровня бюджетной обеспеченности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214,9 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237,9 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+23,0 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191,2 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193,7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539827"/>
                  </a:ext>
                </a:extLst>
              </a:tr>
              <a:tr h="528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 субвенции и субсидии бюджетам муниципальных районов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723" marR="6723" marT="67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1 228,8 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1 223,3 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-5,5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1 342,4 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1 233,8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793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533068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Номер слайда 17">
            <a:extLst>
              <a:ext uri="{FF2B5EF4-FFF2-40B4-BE49-F238E27FC236}">
                <a16:creationId xmlns:a16="http://schemas.microsoft.com/office/drawing/2014/main" id="{271ADDE5-CE5E-4FFB-ACAA-479BCE9A50D3}"/>
              </a:ext>
            </a:extLst>
          </p:cNvPr>
          <p:cNvSpPr txBox="1">
            <a:spLocks noGrp="1"/>
          </p:cNvSpPr>
          <p:nvPr/>
        </p:nvSpPr>
        <p:spPr>
          <a:xfrm>
            <a:off x="9448800" y="6356351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/>
            <a:fld id="{848804F6-6C13-417E-8DB9-8BFD8D25D422}" type="slidenum">
              <a:rPr lang="ru-RU" altLang="ru-RU" sz="1200">
                <a:solidFill>
                  <a:srgbClr val="045C75"/>
                </a:solidFill>
                <a:latin typeface="Arial" panose="020B0604020202020204" pitchFamily="34" charset="0"/>
              </a:rPr>
              <a:pPr algn="r"/>
              <a:t>4</a:t>
            </a:fld>
            <a:endParaRPr lang="ru-RU" altLang="ru-RU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8005B5-5017-4111-B14E-EE514399EB20}"/>
              </a:ext>
            </a:extLst>
          </p:cNvPr>
          <p:cNvSpPr txBox="1"/>
          <p:nvPr/>
        </p:nvSpPr>
        <p:spPr>
          <a:xfrm>
            <a:off x="2952728" y="996039"/>
            <a:ext cx="750099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0"/>
              </a:spcBef>
              <a:defRPr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Доходы бюджета – денежные средства, поступающие в распоряжение органов местного самоуправления.</a:t>
            </a:r>
          </a:p>
        </p:txBody>
      </p:sp>
      <p:pic>
        <p:nvPicPr>
          <p:cNvPr id="46087" name="Picture 2">
            <a:extLst>
              <a:ext uri="{FF2B5EF4-FFF2-40B4-BE49-F238E27FC236}">
                <a16:creationId xmlns:a16="http://schemas.microsoft.com/office/drawing/2014/main" id="{A5934AF7-776B-4CAF-AF5E-ED6A0DE89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205" y="533620"/>
            <a:ext cx="11430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B00F495-3CA9-4EC8-BE15-1554B6C0D236}"/>
              </a:ext>
            </a:extLst>
          </p:cNvPr>
          <p:cNvSpPr txBox="1"/>
          <p:nvPr/>
        </p:nvSpPr>
        <p:spPr>
          <a:xfrm>
            <a:off x="4585464" y="498740"/>
            <a:ext cx="3929090" cy="369332"/>
          </a:xfrm>
          <a:prstGeom prst="rect">
            <a:avLst/>
          </a:prstGeom>
          <a:solidFill>
            <a:schemeClr val="bg1"/>
          </a:solidFill>
          <a:effectLst>
            <a:softEdge rad="31750"/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Доходы бюджета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3A2CC6-AF60-4BC5-9F5E-89FC4AAAF6E7}"/>
              </a:ext>
            </a:extLst>
          </p:cNvPr>
          <p:cNvSpPr txBox="1"/>
          <p:nvPr/>
        </p:nvSpPr>
        <p:spPr>
          <a:xfrm>
            <a:off x="2952728" y="1906626"/>
            <a:ext cx="750099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0"/>
              </a:spcBef>
              <a:defRPr/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Доходы бюджета любого уровня состоят из налоговых и неналоговых доходов, а также безвозмездных поступлений: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46A5554-EA34-4859-9422-AB5250B4C27E}"/>
              </a:ext>
            </a:extLst>
          </p:cNvPr>
          <p:cNvSpPr/>
          <p:nvPr/>
        </p:nvSpPr>
        <p:spPr>
          <a:xfrm>
            <a:off x="2700067" y="2932113"/>
            <a:ext cx="2038611" cy="571504"/>
          </a:xfrm>
          <a:prstGeom prst="rect">
            <a:avLst/>
          </a:prstGeom>
          <a:ln w="2857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Налоговые доходы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47D035E-2D92-4C3D-AAAF-7F2A1970C582}"/>
              </a:ext>
            </a:extLst>
          </p:cNvPr>
          <p:cNvSpPr/>
          <p:nvPr/>
        </p:nvSpPr>
        <p:spPr>
          <a:xfrm>
            <a:off x="5355850" y="2932113"/>
            <a:ext cx="2143140" cy="571504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Неналоговые доходы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B2F5EF1-8E43-4247-92EA-3422940AE477}"/>
              </a:ext>
            </a:extLst>
          </p:cNvPr>
          <p:cNvSpPr/>
          <p:nvPr/>
        </p:nvSpPr>
        <p:spPr>
          <a:xfrm>
            <a:off x="8116162" y="2932113"/>
            <a:ext cx="2357454" cy="571504"/>
          </a:xfrm>
          <a:prstGeom prst="rect">
            <a:avLst/>
          </a:prstGeom>
          <a:ln w="28575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Безвозмездные поступления</a:t>
            </a:r>
          </a:p>
        </p:txBody>
      </p:sp>
      <p:grpSp>
        <p:nvGrpSpPr>
          <p:cNvPr id="46103" name="Группа 21">
            <a:extLst>
              <a:ext uri="{FF2B5EF4-FFF2-40B4-BE49-F238E27FC236}">
                <a16:creationId xmlns:a16="http://schemas.microsoft.com/office/drawing/2014/main" id="{A6E728E1-0E61-4CA7-A40D-C40E13DDA8BC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2714626"/>
            <a:ext cx="5646738" cy="214313"/>
            <a:chOff x="1570810" y="2071678"/>
            <a:chExt cx="5645984" cy="215108"/>
          </a:xfrm>
        </p:grpSpPr>
        <p:cxnSp>
          <p:nvCxnSpPr>
            <p:cNvPr id="24" name="Прямая соединительная линия 23">
              <a:extLst>
                <a:ext uri="{FF2B5EF4-FFF2-40B4-BE49-F238E27FC236}">
                  <a16:creationId xmlns:a16="http://schemas.microsoft.com/office/drawing/2014/main" id="{EDDBBE4D-FDDD-4641-8D25-AA9280E9295C}"/>
                </a:ext>
              </a:extLst>
            </p:cNvPr>
            <p:cNvCxnSpPr/>
            <p:nvPr/>
          </p:nvCxnSpPr>
          <p:spPr>
            <a:xfrm>
              <a:off x="1572398" y="2071678"/>
              <a:ext cx="5642808" cy="1594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>
              <a:extLst>
                <a:ext uri="{FF2B5EF4-FFF2-40B4-BE49-F238E27FC236}">
                  <a16:creationId xmlns:a16="http://schemas.microsoft.com/office/drawing/2014/main" id="{0CBFFC3B-557B-4A6E-B430-ECA604CB5191}"/>
                </a:ext>
              </a:extLst>
            </p:cNvPr>
            <p:cNvCxnSpPr/>
            <p:nvPr/>
          </p:nvCxnSpPr>
          <p:spPr>
            <a:xfrm rot="5400000">
              <a:off x="1464049" y="2178439"/>
              <a:ext cx="215108" cy="1588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>
              <a:extLst>
                <a:ext uri="{FF2B5EF4-FFF2-40B4-BE49-F238E27FC236}">
                  <a16:creationId xmlns:a16="http://schemas.microsoft.com/office/drawing/2014/main" id="{4F8BD595-8271-42D2-BDE3-3808B844A3B7}"/>
                </a:ext>
              </a:extLst>
            </p:cNvPr>
            <p:cNvCxnSpPr/>
            <p:nvPr/>
          </p:nvCxnSpPr>
          <p:spPr>
            <a:xfrm rot="5400000">
              <a:off x="4037044" y="2178439"/>
              <a:ext cx="215108" cy="1587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>
              <a:extLst>
                <a:ext uri="{FF2B5EF4-FFF2-40B4-BE49-F238E27FC236}">
                  <a16:creationId xmlns:a16="http://schemas.microsoft.com/office/drawing/2014/main" id="{4227C978-5D80-41CB-9854-33B275345699}"/>
                </a:ext>
              </a:extLst>
            </p:cNvPr>
            <p:cNvCxnSpPr/>
            <p:nvPr/>
          </p:nvCxnSpPr>
          <p:spPr>
            <a:xfrm rot="5400000">
              <a:off x="7108446" y="2178439"/>
              <a:ext cx="215108" cy="1588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9D151714-C0EC-4A88-BA05-081CF532ABA0}"/>
              </a:ext>
            </a:extLst>
          </p:cNvPr>
          <p:cNvSpPr/>
          <p:nvPr/>
        </p:nvSpPr>
        <p:spPr>
          <a:xfrm>
            <a:off x="2700068" y="3503618"/>
            <a:ext cx="2038610" cy="3023316"/>
          </a:xfrm>
          <a:prstGeom prst="rect">
            <a:avLst/>
          </a:prstGeom>
          <a:ln w="28575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>
              <a:spcBef>
                <a:spcPct val="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alt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налог на прибыль организаций;</a:t>
            </a:r>
          </a:p>
          <a:p>
            <a:r>
              <a:rPr lang="ru-RU" alt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налог на доходы физических лиц;</a:t>
            </a:r>
          </a:p>
          <a:p>
            <a:r>
              <a:rPr lang="ru-RU" alt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единый сельско-хозяйственный налог;</a:t>
            </a:r>
          </a:p>
          <a:p>
            <a:pPr>
              <a:buFontTx/>
              <a:buChar char="-"/>
            </a:pPr>
            <a:r>
              <a:rPr lang="ru-RU" alt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 налог  на вмененный  доход;</a:t>
            </a:r>
          </a:p>
          <a:p>
            <a:pPr>
              <a:buFontTx/>
              <a:buChar char="-"/>
            </a:pPr>
            <a:r>
              <a:rPr lang="ru-RU" alt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имущество организаций;</a:t>
            </a:r>
          </a:p>
          <a:p>
            <a:pPr>
              <a:buFontTx/>
              <a:buChar char="-"/>
            </a:pPr>
            <a:r>
              <a:rPr lang="ru-RU" alt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УСН</a:t>
            </a:r>
          </a:p>
          <a:p>
            <a:r>
              <a:rPr lang="ru-RU" alt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иные налоговые доходы.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C2455BBE-9F77-48B6-B8AF-2BEB577DE10A}"/>
              </a:ext>
            </a:extLst>
          </p:cNvPr>
          <p:cNvSpPr/>
          <p:nvPr/>
        </p:nvSpPr>
        <p:spPr>
          <a:xfrm>
            <a:off x="5335952" y="3538517"/>
            <a:ext cx="2143140" cy="3000396"/>
          </a:xfrm>
          <a:prstGeom prst="rect">
            <a:avLst/>
          </a:prstGeom>
          <a:ln w="28575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0"/>
              </a:spcBef>
              <a:defRPr/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- доходы от использования государственного имущества;</a:t>
            </a:r>
          </a:p>
          <a:p>
            <a:pPr algn="l">
              <a:spcBef>
                <a:spcPct val="0"/>
              </a:spcBef>
              <a:defRPr/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- доходы от платных услуг;</a:t>
            </a:r>
          </a:p>
          <a:p>
            <a:pPr algn="l">
              <a:spcBef>
                <a:spcPct val="0"/>
              </a:spcBef>
              <a:defRPr/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- штрафы за нарушения законодательства;</a:t>
            </a:r>
          </a:p>
          <a:p>
            <a:pPr algn="l">
              <a:spcBef>
                <a:spcPct val="0"/>
              </a:spcBef>
              <a:defRPr/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- иные неналоговые доходы.</a:t>
            </a:r>
            <a:endParaRPr lang="ru-RU" sz="15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0"/>
              </a:spcBef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61474AD4-5B60-4333-B8B4-DD111ED9C3BC}"/>
              </a:ext>
            </a:extLst>
          </p:cNvPr>
          <p:cNvSpPr/>
          <p:nvPr/>
        </p:nvSpPr>
        <p:spPr>
          <a:xfrm>
            <a:off x="8116162" y="3526538"/>
            <a:ext cx="2357454" cy="3000396"/>
          </a:xfrm>
          <a:prstGeom prst="rect">
            <a:avLst/>
          </a:prstGeom>
          <a:ln w="28575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-безвозмездные поступления из федерального бюджета;</a:t>
            </a:r>
          </a:p>
          <a:p>
            <a:pPr algn="l">
              <a:spcBef>
                <a:spcPct val="0"/>
              </a:spcBef>
              <a:buFontTx/>
              <a:buChar char="-"/>
              <a:defRPr/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безвозмездные поступления от других бюджетов бюджетной системы;</a:t>
            </a:r>
          </a:p>
          <a:p>
            <a:pPr algn="l">
              <a:spcBef>
                <a:spcPct val="0"/>
              </a:spcBef>
              <a:buFontTx/>
              <a:buChar char="-"/>
              <a:defRPr/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безвозмездные поступления от организаций и физических  лиц.</a:t>
            </a:r>
            <a:endParaRPr lang="ru-RU" sz="15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AC478-40B5-4588-9CB6-DAAE5E5BF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b="1" dirty="0"/>
              <a:t>Налоговые доходы, 2021  г.      </a:t>
            </a:r>
            <a:br>
              <a:rPr lang="ru-RU" altLang="ru-RU" dirty="0"/>
            </a:br>
            <a:r>
              <a:rPr lang="ru-RU" altLang="ru-RU" dirty="0"/>
              <a:t>                                                                    тыс. рублей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50B1434-A0C4-42A6-BC06-95A2452F03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5239161"/>
              </p:ext>
            </p:extLst>
          </p:nvPr>
        </p:nvGraphicFramePr>
        <p:xfrm>
          <a:off x="0" y="1426866"/>
          <a:ext cx="11877152" cy="543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4179529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236F4A-6B46-4B78-9936-5F30450E3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Неналоговые доходы, 2021 </a:t>
            </a:r>
            <a:br>
              <a:rPr lang="ru-RU" dirty="0"/>
            </a:br>
            <a:r>
              <a:rPr lang="ru-RU" dirty="0"/>
              <a:t>                                                               тыс. рублей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75AA8259-110B-4579-9B3C-51C742F70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361188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Лента: наклоненная вверх 8">
            <a:extLst>
              <a:ext uri="{FF2B5EF4-FFF2-40B4-BE49-F238E27FC236}">
                <a16:creationId xmlns:a16="http://schemas.microsoft.com/office/drawing/2014/main" id="{DFFD6E8E-11F7-41E5-9285-D3678F5E313A}"/>
              </a:ext>
            </a:extLst>
          </p:cNvPr>
          <p:cNvSpPr/>
          <p:nvPr/>
        </p:nvSpPr>
        <p:spPr>
          <a:xfrm>
            <a:off x="145915" y="233465"/>
            <a:ext cx="5145931" cy="1536970"/>
          </a:xfrm>
          <a:prstGeom prst="ribbon2">
            <a:avLst/>
          </a:prstGeom>
          <a:noFill/>
          <a:ln w="63500">
            <a:solidFill>
              <a:srgbClr val="EAC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>
                <a:solidFill>
                  <a:schemeClr val="tx1"/>
                </a:solidFill>
              </a:rPr>
              <a:t>Доходы</a:t>
            </a:r>
          </a:p>
          <a:p>
            <a:pPr algn="ctr"/>
            <a:r>
              <a:rPr lang="ru-RU" sz="2100" dirty="0">
                <a:solidFill>
                  <a:schemeClr val="tx1"/>
                </a:solidFill>
              </a:rPr>
              <a:t>2 106 265 700,00 рублей</a:t>
            </a:r>
          </a:p>
        </p:txBody>
      </p:sp>
      <p:sp>
        <p:nvSpPr>
          <p:cNvPr id="10" name="Лента: наклоненная вниз 9">
            <a:extLst>
              <a:ext uri="{FF2B5EF4-FFF2-40B4-BE49-F238E27FC236}">
                <a16:creationId xmlns:a16="http://schemas.microsoft.com/office/drawing/2014/main" id="{6CBBE816-5522-4BC3-AB91-38C376D9383E}"/>
              </a:ext>
            </a:extLst>
          </p:cNvPr>
          <p:cNvSpPr/>
          <p:nvPr/>
        </p:nvSpPr>
        <p:spPr>
          <a:xfrm>
            <a:off x="3346313" y="1770435"/>
            <a:ext cx="5291847" cy="1536969"/>
          </a:xfrm>
          <a:prstGeom prst="ribbon">
            <a:avLst/>
          </a:prstGeom>
          <a:noFill/>
          <a:ln w="63500">
            <a:solidFill>
              <a:srgbClr val="EAC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>
                <a:solidFill>
                  <a:schemeClr val="tx1"/>
                </a:solidFill>
              </a:rPr>
              <a:t>Расходы</a:t>
            </a:r>
          </a:p>
          <a:p>
            <a:pPr algn="ctr"/>
            <a:r>
              <a:rPr lang="ru-RU" sz="2100" dirty="0">
                <a:solidFill>
                  <a:schemeClr val="tx1"/>
                </a:solidFill>
              </a:rPr>
              <a:t>2 101 635 700 </a:t>
            </a:r>
          </a:p>
          <a:p>
            <a:pPr algn="ctr"/>
            <a:r>
              <a:rPr lang="ru-RU" sz="2100" dirty="0">
                <a:solidFill>
                  <a:schemeClr val="tx1"/>
                </a:solidFill>
              </a:rPr>
              <a:t>рублей</a:t>
            </a:r>
          </a:p>
        </p:txBody>
      </p:sp>
      <p:sp>
        <p:nvSpPr>
          <p:cNvPr id="13" name="Лента: изогнутая и наклоненная вниз 12">
            <a:extLst>
              <a:ext uri="{FF2B5EF4-FFF2-40B4-BE49-F238E27FC236}">
                <a16:creationId xmlns:a16="http://schemas.microsoft.com/office/drawing/2014/main" id="{0CEE66E5-1F84-4D11-A9A4-933322ABEC7A}"/>
              </a:ext>
            </a:extLst>
          </p:cNvPr>
          <p:cNvSpPr/>
          <p:nvPr/>
        </p:nvSpPr>
        <p:spPr>
          <a:xfrm>
            <a:off x="-1" y="3151762"/>
            <a:ext cx="4659549" cy="1254868"/>
          </a:xfrm>
          <a:prstGeom prst="ellipseRibbon">
            <a:avLst/>
          </a:prstGeom>
          <a:noFill/>
          <a:ln w="63500">
            <a:solidFill>
              <a:srgbClr val="EAC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>
                <a:solidFill>
                  <a:schemeClr val="tx1"/>
                </a:solidFill>
              </a:rPr>
              <a:t>Профицит </a:t>
            </a:r>
          </a:p>
          <a:p>
            <a:pPr algn="ctr"/>
            <a:r>
              <a:rPr lang="ru-RU" sz="2100" dirty="0">
                <a:solidFill>
                  <a:schemeClr val="tx1"/>
                </a:solidFill>
              </a:rPr>
              <a:t>4 630 000,00 рублей</a:t>
            </a:r>
          </a:p>
        </p:txBody>
      </p:sp>
    </p:spTree>
    <p:extLst>
      <p:ext uri="{BB962C8B-B14F-4D97-AF65-F5344CB8AC3E}">
        <p14:creationId xmlns:p14="http://schemas.microsoft.com/office/powerpoint/2010/main" val="4293797540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E68A34-07B5-4094-AC80-389BE910A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Общие характеристика бюджета МО Белореченский район 2020-2022 годы </a:t>
            </a:r>
            <a:br>
              <a:rPr lang="ru-RU" dirty="0"/>
            </a:br>
            <a:r>
              <a:rPr lang="ru-RU" dirty="0"/>
              <a:t>                                                                    </a:t>
            </a:r>
            <a:r>
              <a:rPr lang="ru-RU" dirty="0" err="1"/>
              <a:t>млн.рублей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31F5BD6-CEE7-4451-AFCF-3B95204982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899686"/>
              </p:ext>
            </p:extLst>
          </p:nvPr>
        </p:nvGraphicFramePr>
        <p:xfrm>
          <a:off x="369651" y="1799617"/>
          <a:ext cx="11653736" cy="49525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77278">
                  <a:extLst>
                    <a:ext uri="{9D8B030D-6E8A-4147-A177-3AD203B41FA5}">
                      <a16:colId xmlns:a16="http://schemas.microsoft.com/office/drawing/2014/main" val="1761093962"/>
                    </a:ext>
                  </a:extLst>
                </a:gridCol>
                <a:gridCol w="2010029">
                  <a:extLst>
                    <a:ext uri="{9D8B030D-6E8A-4147-A177-3AD203B41FA5}">
                      <a16:colId xmlns:a16="http://schemas.microsoft.com/office/drawing/2014/main" val="3348615696"/>
                    </a:ext>
                  </a:extLst>
                </a:gridCol>
                <a:gridCol w="1662708">
                  <a:extLst>
                    <a:ext uri="{9D8B030D-6E8A-4147-A177-3AD203B41FA5}">
                      <a16:colId xmlns:a16="http://schemas.microsoft.com/office/drawing/2014/main" val="154957640"/>
                    </a:ext>
                  </a:extLst>
                </a:gridCol>
                <a:gridCol w="1537080">
                  <a:extLst>
                    <a:ext uri="{9D8B030D-6E8A-4147-A177-3AD203B41FA5}">
                      <a16:colId xmlns:a16="http://schemas.microsoft.com/office/drawing/2014/main" val="4082359708"/>
                    </a:ext>
                  </a:extLst>
                </a:gridCol>
                <a:gridCol w="1566641">
                  <a:extLst>
                    <a:ext uri="{9D8B030D-6E8A-4147-A177-3AD203B41FA5}">
                      <a16:colId xmlns:a16="http://schemas.microsoft.com/office/drawing/2014/main" val="624466885"/>
                    </a:ext>
                  </a:extLst>
                </a:gridCol>
              </a:tblGrid>
              <a:tr h="141634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первоначальный бюджет на 2019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2020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2021 год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2022 год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097436"/>
                  </a:ext>
                </a:extLst>
              </a:tr>
              <a:tr h="99611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Налоговые и неналоговые доходы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622,0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662,6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619,9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640,4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593526"/>
                  </a:ext>
                </a:extLst>
              </a:tr>
              <a:tr h="53433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Безвозмездные перечисления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1 159,2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1 443,6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1 437,5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1 336,1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048042"/>
                  </a:ext>
                </a:extLst>
              </a:tr>
              <a:tr h="65922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Межбюджетные трансферты МР из бюджетов поселений на осуществление переданных полномочий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0,0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0,0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554728"/>
                  </a:ext>
                </a:extLst>
              </a:tr>
              <a:tr h="44884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Итого доходы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1 781,2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2 106,2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2 057,4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1 976,5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530801"/>
                  </a:ext>
                </a:extLst>
              </a:tr>
              <a:tr h="44884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Расходы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1 766,6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2 101,6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2 053,7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1 973,5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669037"/>
                  </a:ext>
                </a:extLst>
              </a:tr>
              <a:tr h="44884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Дефицит (-), профицит (+)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14,6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4,6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3,7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3,0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9892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898110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0DCE09-ED00-4191-8F51-5D1340B53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300" dirty="0"/>
              <a:t>Распределение бюджетных ассигнований  бюджета МО Белореченский район по разделам бюджетной классификации расходов на 2020-2012 годы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B3D11F2-E9AF-41FB-B830-B92CEAFBCA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570804"/>
              </p:ext>
            </p:extLst>
          </p:nvPr>
        </p:nvGraphicFramePr>
        <p:xfrm>
          <a:off x="583660" y="1819072"/>
          <a:ext cx="11381361" cy="41491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502470682"/>
                    </a:ext>
                  </a:extLst>
                </a:gridCol>
                <a:gridCol w="3281203">
                  <a:extLst>
                    <a:ext uri="{9D8B030D-6E8A-4147-A177-3AD203B41FA5}">
                      <a16:colId xmlns:a16="http://schemas.microsoft.com/office/drawing/2014/main" val="2941062288"/>
                    </a:ext>
                  </a:extLst>
                </a:gridCol>
                <a:gridCol w="1968254">
                  <a:extLst>
                    <a:ext uri="{9D8B030D-6E8A-4147-A177-3AD203B41FA5}">
                      <a16:colId xmlns:a16="http://schemas.microsoft.com/office/drawing/2014/main" val="659890293"/>
                    </a:ext>
                  </a:extLst>
                </a:gridCol>
                <a:gridCol w="1201402">
                  <a:extLst>
                    <a:ext uri="{9D8B030D-6E8A-4147-A177-3AD203B41FA5}">
                      <a16:colId xmlns:a16="http://schemas.microsoft.com/office/drawing/2014/main" val="1140804892"/>
                    </a:ext>
                  </a:extLst>
                </a:gridCol>
                <a:gridCol w="1968254">
                  <a:extLst>
                    <a:ext uri="{9D8B030D-6E8A-4147-A177-3AD203B41FA5}">
                      <a16:colId xmlns:a16="http://schemas.microsoft.com/office/drawing/2014/main" val="3498998358"/>
                    </a:ext>
                  </a:extLst>
                </a:gridCol>
                <a:gridCol w="1150277">
                  <a:extLst>
                    <a:ext uri="{9D8B030D-6E8A-4147-A177-3AD203B41FA5}">
                      <a16:colId xmlns:a16="http://schemas.microsoft.com/office/drawing/2014/main" val="622272873"/>
                    </a:ext>
                  </a:extLst>
                </a:gridCol>
                <a:gridCol w="1354771">
                  <a:extLst>
                    <a:ext uri="{9D8B030D-6E8A-4147-A177-3AD203B41FA5}">
                      <a16:colId xmlns:a16="http://schemas.microsoft.com/office/drawing/2014/main" val="1145355763"/>
                    </a:ext>
                  </a:extLst>
                </a:gridCol>
              </a:tblGrid>
              <a:tr h="1678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Наименование отраслей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Первоначальный бюджет на 2019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Удельный вес в общей сумме расходов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Первоначальный бюджет на 2020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Удельный вес в общей сумме расходов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Отклонение 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474866"/>
                  </a:ext>
                </a:extLst>
              </a:tr>
              <a:tr h="55962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Общегосударственные вопросы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143,7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7,9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160,3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7,6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-0,3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699052"/>
                  </a:ext>
                </a:extLst>
              </a:tr>
              <a:tr h="2798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Образование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1 325,4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73,0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1 493,8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71,1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-1,9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624395"/>
                  </a:ext>
                </a:extLst>
              </a:tr>
              <a:tr h="2443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Культура и кинематография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57,4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3,2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63,8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3,0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-0,1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0210589"/>
                  </a:ext>
                </a:extLst>
              </a:tr>
              <a:tr h="2798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Здравоохранение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0,5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17,0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0,8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0,8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287232"/>
                  </a:ext>
                </a:extLst>
              </a:tr>
              <a:tr h="2798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Социальная политика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121,0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6,7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139,6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6,6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-0,0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4957220"/>
                  </a:ext>
                </a:extLst>
              </a:tr>
              <a:tr h="2672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Физическая культура и спорт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76,9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4,2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82,1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3,9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-0,3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722205"/>
                  </a:ext>
                </a:extLst>
              </a:tr>
              <a:tr h="2798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Прочие расходы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91,7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5,0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145,0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6,9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1,9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594459"/>
                  </a:ext>
                </a:extLst>
              </a:tr>
              <a:tr h="2798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ИТОГО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1 816,6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100,0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2 101,6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100,0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0,0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6096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416960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900</Words>
  <Application>Microsoft Office PowerPoint</Application>
  <PresentationFormat>Широкоэкранный</PresentationFormat>
  <Paragraphs>301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 Бюджет  муниципального образования  Белореченский район  для  граждан   </vt:lpstr>
      <vt:lpstr>Основными целями бюджетной и налоговой политики на 2021-2023 годы, как и ранее, остаются:  </vt:lpstr>
      <vt:lpstr>Общие характеристики бюджета по доходам на 2020 год в сравнении с первоначальным бюджетом на 2019 год и на плановый период 2021-2022 годам </vt:lpstr>
      <vt:lpstr>Презентация PowerPoint</vt:lpstr>
      <vt:lpstr>Налоговые доходы, 2021  г.                                                                           тыс. рублей</vt:lpstr>
      <vt:lpstr>Неналоговые доходы, 2021                                                                 тыс. рублей</vt:lpstr>
      <vt:lpstr>Презентация PowerPoint</vt:lpstr>
      <vt:lpstr>Общие характеристика бюджета МО Белореченский район 2020-2022 годы                                                                      млн.рублей</vt:lpstr>
      <vt:lpstr>Распределение бюджетных ассигнований  бюджета МО Белореченский район по разделам бюджетной классификации расходов на 2020-2012 годы</vt:lpstr>
      <vt:lpstr>Распределение бюджетных ассигнований  бюджета муниципального  образования  Белореченский район по разделам бюджетной классификации расходов на 2020 год                                                                                                                 (проценты)</vt:lpstr>
      <vt:lpstr>Структура бюджета МО БР в разрезе главных распорядителей бюджетных средств  на 2020 год (млн. рублей)</vt:lpstr>
      <vt:lpstr>Расходы за счет собственных средств в сравнении с потребностью </vt:lpstr>
      <vt:lpstr>Проект бюджета на 2020 год по расходам по экономическому содержанию </vt:lpstr>
      <vt:lpstr>БЕЗВОЗМЕЗДНЫЕ ПОСТУПЛЕНИЯ ИЗ КРАЕВОГО БЮДЖЕТА                                                                                                                (млн.  рублей)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 муниципального образования  Белореченский район  для  граждан</dc:title>
  <dc:creator>Михневич Наталия Владимировна</dc:creator>
  <cp:lastModifiedBy>Михневич Наталия Владимировна</cp:lastModifiedBy>
  <cp:revision>21</cp:revision>
  <cp:lastPrinted>2019-12-09T11:26:06Z</cp:lastPrinted>
  <dcterms:created xsi:type="dcterms:W3CDTF">2019-12-09T06:32:05Z</dcterms:created>
  <dcterms:modified xsi:type="dcterms:W3CDTF">2020-12-03T12:16:08Z</dcterms:modified>
</cp:coreProperties>
</file>